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elveticish" charset="1" panose="020B0604020202020204"/>
      <p:regular r:id="rId10"/>
    </p:embeddedFont>
    <p:embeddedFont>
      <p:font typeface="Helveticish Bold" charset="1" panose="020B0704020202020204"/>
      <p:regular r:id="rId11"/>
    </p:embeddedFont>
    <p:embeddedFont>
      <p:font typeface="Helveticish Italics" charset="1" panose="020B0604020202090204"/>
      <p:regular r:id="rId12"/>
    </p:embeddedFont>
    <p:embeddedFont>
      <p:font typeface="Helveticish Bold Italics" charset="1" panose="020B0704020202090204"/>
      <p:regular r:id="rId13"/>
    </p:embeddedFont>
    <p:embeddedFont>
      <p:font typeface="Montserrat" charset="1" panose="00000500000000000000"/>
      <p:regular r:id="rId14"/>
    </p:embeddedFont>
    <p:embeddedFont>
      <p:font typeface="Montserrat Bold" charset="1" panose="00000800000000000000"/>
      <p:regular r:id="rId15"/>
    </p:embeddedFont>
    <p:embeddedFont>
      <p:font typeface="Montserrat Italics" charset="1" panose="00000500000000000000"/>
      <p:regular r:id="rId16"/>
    </p:embeddedFont>
    <p:embeddedFont>
      <p:font typeface="Montserrat Bold Italics" charset="1" panose="00000800000000000000"/>
      <p:regular r:id="rId17"/>
    </p:embeddedFont>
    <p:embeddedFont>
      <p:font typeface="Montserrat Thin" charset="1" panose="00000300000000000000"/>
      <p:regular r:id="rId18"/>
    </p:embeddedFont>
    <p:embeddedFont>
      <p:font typeface="Montserrat Thin Italics" charset="1" panose="00000300000000000000"/>
      <p:regular r:id="rId19"/>
    </p:embeddedFont>
    <p:embeddedFont>
      <p:font typeface="Montserrat Extra-Light" charset="1" panose="00000300000000000000"/>
      <p:regular r:id="rId20"/>
    </p:embeddedFont>
    <p:embeddedFont>
      <p:font typeface="Montserrat Extra-Light Italics" charset="1" panose="00000300000000000000"/>
      <p:regular r:id="rId21"/>
    </p:embeddedFont>
    <p:embeddedFont>
      <p:font typeface="Montserrat Light" charset="1" panose="00000400000000000000"/>
      <p:regular r:id="rId22"/>
    </p:embeddedFont>
    <p:embeddedFont>
      <p:font typeface="Montserrat Light Italics" charset="1" panose="00000400000000000000"/>
      <p:regular r:id="rId23"/>
    </p:embeddedFont>
    <p:embeddedFont>
      <p:font typeface="Montserrat Medium" charset="1" panose="00000600000000000000"/>
      <p:regular r:id="rId24"/>
    </p:embeddedFont>
    <p:embeddedFont>
      <p:font typeface="Montserrat Medium Italics" charset="1" panose="00000600000000000000"/>
      <p:regular r:id="rId25"/>
    </p:embeddedFont>
    <p:embeddedFont>
      <p:font typeface="Montserrat Semi-Bold" charset="1" panose="00000700000000000000"/>
      <p:regular r:id="rId26"/>
    </p:embeddedFont>
    <p:embeddedFont>
      <p:font typeface="Montserrat Semi-Bold Italics" charset="1" panose="00000700000000000000"/>
      <p:regular r:id="rId27"/>
    </p:embeddedFont>
    <p:embeddedFont>
      <p:font typeface="Montserrat Ultra-Bold" charset="1" panose="00000900000000000000"/>
      <p:regular r:id="rId28"/>
    </p:embeddedFont>
    <p:embeddedFont>
      <p:font typeface="Montserrat Ultra-Bold Italics" charset="1" panose="00000900000000000000"/>
      <p:regular r:id="rId29"/>
    </p:embeddedFont>
    <p:embeddedFont>
      <p:font typeface="Montserrat Heavy" charset="1" panose="00000A00000000000000"/>
      <p:regular r:id="rId30"/>
    </p:embeddedFont>
    <p:embeddedFont>
      <p:font typeface="Montserrat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196" t="-8677" r="0" b="-1519"/>
            </a:stretch>
          </a:blipFill>
        </p:spPr>
      </p:sp>
      <p:sp>
        <p:nvSpPr>
          <p:cNvPr name="TextBox 3" id="3"/>
          <p:cNvSpPr txBox="true"/>
          <p:nvPr/>
        </p:nvSpPr>
        <p:spPr>
          <a:xfrm rot="0">
            <a:off x="2026470" y="2707782"/>
            <a:ext cx="9045418" cy="3151742"/>
          </a:xfrm>
          <a:prstGeom prst="rect">
            <a:avLst/>
          </a:prstGeom>
        </p:spPr>
        <p:txBody>
          <a:bodyPr anchor="t" rtlCol="false" tIns="0" lIns="0" bIns="0" rIns="0">
            <a:spAutoFit/>
          </a:bodyPr>
          <a:lstStyle/>
          <a:p>
            <a:pPr>
              <a:lnSpc>
                <a:spcPts val="11782"/>
              </a:lnSpc>
            </a:pPr>
            <a:r>
              <a:rPr lang="en-US" sz="13091">
                <a:solidFill>
                  <a:srgbClr val="FFFFFF"/>
                </a:solidFill>
                <a:latin typeface="Helveticish Bold"/>
              </a:rPr>
              <a:t>Profit Prediction</a:t>
            </a:r>
          </a:p>
        </p:txBody>
      </p:sp>
      <p:sp>
        <p:nvSpPr>
          <p:cNvPr name="TextBox 4" id="4"/>
          <p:cNvSpPr txBox="true"/>
          <p:nvPr/>
        </p:nvSpPr>
        <p:spPr>
          <a:xfrm rot="0">
            <a:off x="2026470" y="1761356"/>
            <a:ext cx="6450684" cy="622576"/>
          </a:xfrm>
          <a:prstGeom prst="rect">
            <a:avLst/>
          </a:prstGeom>
        </p:spPr>
        <p:txBody>
          <a:bodyPr anchor="t" rtlCol="false" tIns="0" lIns="0" bIns="0" rIns="0">
            <a:spAutoFit/>
          </a:bodyPr>
          <a:lstStyle/>
          <a:p>
            <a:pPr>
              <a:lnSpc>
                <a:spcPts val="4687"/>
              </a:lnSpc>
            </a:pPr>
            <a:r>
              <a:rPr lang="en-US" sz="4223">
                <a:solidFill>
                  <a:srgbClr val="FFFFFF"/>
                </a:solidFill>
                <a:latin typeface="Helveticish"/>
              </a:rPr>
              <a:t>Internship Report</a:t>
            </a:r>
          </a:p>
        </p:txBody>
      </p:sp>
      <p:sp>
        <p:nvSpPr>
          <p:cNvPr name="TextBox 5" id="5"/>
          <p:cNvSpPr txBox="true"/>
          <p:nvPr/>
        </p:nvSpPr>
        <p:spPr>
          <a:xfrm rot="0">
            <a:off x="2026470" y="7271733"/>
            <a:ext cx="7521975" cy="1906541"/>
          </a:xfrm>
          <a:prstGeom prst="rect">
            <a:avLst/>
          </a:prstGeom>
        </p:spPr>
        <p:txBody>
          <a:bodyPr anchor="t" rtlCol="false" tIns="0" lIns="0" bIns="0" rIns="0">
            <a:spAutoFit/>
          </a:bodyPr>
          <a:lstStyle/>
          <a:p>
            <a:pPr>
              <a:lnSpc>
                <a:spcPts val="4988"/>
              </a:lnSpc>
            </a:pPr>
            <a:r>
              <a:rPr lang="en-US" sz="3695">
                <a:solidFill>
                  <a:srgbClr val="FFFFFF"/>
                </a:solidFill>
                <a:latin typeface="Helveticish"/>
              </a:rPr>
              <a:t>Based on its R&amp;D Spend, Administration Cost, and Marketing Spend</a:t>
            </a:r>
          </a:p>
        </p:txBody>
      </p:sp>
      <p:sp>
        <p:nvSpPr>
          <p:cNvPr name="Freeform 6" id="6"/>
          <p:cNvSpPr/>
          <p:nvPr/>
        </p:nvSpPr>
        <p:spPr>
          <a:xfrm flipH="false" flipV="false" rot="0">
            <a:off x="7732618" y="9259069"/>
            <a:ext cx="6257356" cy="3481366"/>
          </a:xfrm>
          <a:custGeom>
            <a:avLst/>
            <a:gdLst/>
            <a:ahLst/>
            <a:cxnLst/>
            <a:rect r="r" b="b" t="t" l="l"/>
            <a:pathLst>
              <a:path h="3481366" w="6257356">
                <a:moveTo>
                  <a:pt x="0" y="0"/>
                </a:moveTo>
                <a:lnTo>
                  <a:pt x="6257356" y="0"/>
                </a:lnTo>
                <a:lnTo>
                  <a:pt x="6257356" y="3481366"/>
                </a:lnTo>
                <a:lnTo>
                  <a:pt x="0" y="3481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345954" y="-1026975"/>
            <a:ext cx="7315200" cy="4109812"/>
          </a:xfrm>
          <a:custGeom>
            <a:avLst/>
            <a:gdLst/>
            <a:ahLst/>
            <a:cxnLst/>
            <a:rect r="r" b="b" t="t" l="l"/>
            <a:pathLst>
              <a:path h="4109812" w="7315200">
                <a:moveTo>
                  <a:pt x="0" y="0"/>
                </a:moveTo>
                <a:lnTo>
                  <a:pt x="7315200" y="0"/>
                </a:lnTo>
                <a:lnTo>
                  <a:pt x="7315200" y="4109812"/>
                </a:lnTo>
                <a:lnTo>
                  <a:pt x="0" y="41098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0800000">
            <a:off x="4154994" y="-1972789"/>
            <a:ext cx="5393450" cy="3000720"/>
          </a:xfrm>
          <a:custGeom>
            <a:avLst/>
            <a:gdLst/>
            <a:ahLst/>
            <a:cxnLst/>
            <a:rect r="r" b="b" t="t" l="l"/>
            <a:pathLst>
              <a:path h="3000720" w="5393450">
                <a:moveTo>
                  <a:pt x="0" y="0"/>
                </a:moveTo>
                <a:lnTo>
                  <a:pt x="5393451" y="0"/>
                </a:lnTo>
                <a:lnTo>
                  <a:pt x="5393451" y="3000720"/>
                </a:lnTo>
                <a:lnTo>
                  <a:pt x="0" y="30007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88874"/>
        </a:solidFill>
      </p:bgPr>
    </p:bg>
    <p:spTree>
      <p:nvGrpSpPr>
        <p:cNvPr id="1" name=""/>
        <p:cNvGrpSpPr/>
        <p:nvPr/>
      </p:nvGrpSpPr>
      <p:grpSpPr>
        <a:xfrm>
          <a:off x="0" y="0"/>
          <a:ext cx="0" cy="0"/>
          <a:chOff x="0" y="0"/>
          <a:chExt cx="0" cy="0"/>
        </a:xfrm>
      </p:grpSpPr>
      <p:sp>
        <p:nvSpPr>
          <p:cNvPr name="Freeform 2" id="2"/>
          <p:cNvSpPr/>
          <p:nvPr/>
        </p:nvSpPr>
        <p:spPr>
          <a:xfrm flipH="false" flipV="false" rot="0">
            <a:off x="0" y="9098563"/>
            <a:ext cx="6077262" cy="3381168"/>
          </a:xfrm>
          <a:custGeom>
            <a:avLst/>
            <a:gdLst/>
            <a:ahLst/>
            <a:cxnLst/>
            <a:rect r="r" b="b" t="t" l="l"/>
            <a:pathLst>
              <a:path h="3381168" w="6077262">
                <a:moveTo>
                  <a:pt x="0" y="0"/>
                </a:moveTo>
                <a:lnTo>
                  <a:pt x="6077262" y="0"/>
                </a:lnTo>
                <a:lnTo>
                  <a:pt x="6077262" y="3381168"/>
                </a:lnTo>
                <a:lnTo>
                  <a:pt x="0" y="3381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203033" y="-649050"/>
            <a:ext cx="7315200" cy="4109812"/>
          </a:xfrm>
          <a:custGeom>
            <a:avLst/>
            <a:gdLst/>
            <a:ahLst/>
            <a:cxnLst/>
            <a:rect r="r" b="b" t="t" l="l"/>
            <a:pathLst>
              <a:path h="4109812" w="7315200">
                <a:moveTo>
                  <a:pt x="0" y="0"/>
                </a:moveTo>
                <a:lnTo>
                  <a:pt x="7315200" y="0"/>
                </a:lnTo>
                <a:lnTo>
                  <a:pt x="7315200" y="4109812"/>
                </a:lnTo>
                <a:lnTo>
                  <a:pt x="0" y="41098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056118" y="2003799"/>
            <a:ext cx="8203182" cy="5316575"/>
          </a:xfrm>
          <a:custGeom>
            <a:avLst/>
            <a:gdLst/>
            <a:ahLst/>
            <a:cxnLst/>
            <a:rect r="r" b="b" t="t" l="l"/>
            <a:pathLst>
              <a:path h="5316575" w="8203182">
                <a:moveTo>
                  <a:pt x="0" y="0"/>
                </a:moveTo>
                <a:lnTo>
                  <a:pt x="8203182" y="0"/>
                </a:lnTo>
                <a:lnTo>
                  <a:pt x="8203182" y="5316576"/>
                </a:lnTo>
                <a:lnTo>
                  <a:pt x="0" y="5316576"/>
                </a:lnTo>
                <a:lnTo>
                  <a:pt x="0" y="0"/>
                </a:lnTo>
                <a:close/>
              </a:path>
            </a:pathLst>
          </a:custGeom>
          <a:blipFill>
            <a:blip r:embed="rId6"/>
            <a:stretch>
              <a:fillRect l="0" t="0" r="0" b="0"/>
            </a:stretch>
          </a:blipFill>
        </p:spPr>
      </p:sp>
      <p:sp>
        <p:nvSpPr>
          <p:cNvPr name="TextBox 5" id="5"/>
          <p:cNvSpPr txBox="true"/>
          <p:nvPr/>
        </p:nvSpPr>
        <p:spPr>
          <a:xfrm rot="0">
            <a:off x="1513618" y="636532"/>
            <a:ext cx="8765098" cy="1177290"/>
          </a:xfrm>
          <a:prstGeom prst="rect">
            <a:avLst/>
          </a:prstGeom>
        </p:spPr>
        <p:txBody>
          <a:bodyPr anchor="t" rtlCol="false" tIns="0" lIns="0" bIns="0" rIns="0">
            <a:spAutoFit/>
          </a:bodyPr>
          <a:lstStyle/>
          <a:p>
            <a:pPr>
              <a:lnSpc>
                <a:spcPts val="8880"/>
              </a:lnSpc>
            </a:pPr>
            <a:r>
              <a:rPr lang="en-US" sz="8000">
                <a:solidFill>
                  <a:srgbClr val="FFFFFF"/>
                </a:solidFill>
                <a:latin typeface="Helveticish Bold"/>
              </a:rPr>
              <a:t>Results</a:t>
            </a:r>
          </a:p>
        </p:txBody>
      </p:sp>
      <p:sp>
        <p:nvSpPr>
          <p:cNvPr name="TextBox 6" id="6"/>
          <p:cNvSpPr txBox="true"/>
          <p:nvPr/>
        </p:nvSpPr>
        <p:spPr>
          <a:xfrm rot="0">
            <a:off x="1513618" y="2166921"/>
            <a:ext cx="5537681" cy="5821680"/>
          </a:xfrm>
          <a:prstGeom prst="rect">
            <a:avLst/>
          </a:prstGeom>
        </p:spPr>
        <p:txBody>
          <a:bodyPr anchor="t" rtlCol="false" tIns="0" lIns="0" bIns="0" rIns="0">
            <a:spAutoFit/>
          </a:bodyPr>
          <a:lstStyle/>
          <a:p>
            <a:pPr>
              <a:lnSpc>
                <a:spcPts val="2564"/>
              </a:lnSpc>
            </a:pPr>
            <a:r>
              <a:rPr lang="en-US" sz="1899" spc="113">
                <a:solidFill>
                  <a:srgbClr val="FFFFFF"/>
                </a:solidFill>
                <a:latin typeface="Montserrat"/>
              </a:rPr>
              <a:t>The computed evaluation metrics (linear_mse, linear_mae, linear_r2, tree_mse, tree_mae, tree_r2, forest_mse, forest_mae, forest_r2) will provide insights into how well each model performs in predicting profit values. Lower values of MSE and MAE indicate better model performance, while R2 close to 1 indicates a good fit.</a:t>
            </a:r>
          </a:p>
          <a:p>
            <a:pPr>
              <a:lnSpc>
                <a:spcPts val="2564"/>
              </a:lnSpc>
            </a:pPr>
          </a:p>
          <a:p>
            <a:pPr>
              <a:lnSpc>
                <a:spcPts val="2564"/>
              </a:lnSpc>
            </a:pPr>
            <a:r>
              <a:rPr lang="en-US" sz="1899" spc="113">
                <a:solidFill>
                  <a:srgbClr val="FFFFFF"/>
                </a:solidFill>
                <a:latin typeface="Montserrat"/>
              </a:rPr>
              <a:t>After evaluating results, Linear Regression is chosen as the best model as it has the lowest values of MSE and MAE and R2 value is closest to 1.</a:t>
            </a:r>
          </a:p>
          <a:p>
            <a:pPr>
              <a:lnSpc>
                <a:spcPts val="2564"/>
              </a:lnSpc>
            </a:pPr>
          </a:p>
          <a:p>
            <a:pPr>
              <a:lnSpc>
                <a:spcPts val="2564"/>
              </a:lnSpc>
            </a:pPr>
          </a:p>
          <a:p>
            <a:pPr>
              <a:lnSpc>
                <a:spcPts val="2564"/>
              </a:lnSpc>
            </a:pPr>
          </a:p>
          <a:p>
            <a:pPr marL="0" indent="0" lvl="0">
              <a:lnSpc>
                <a:spcPts val="2564"/>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DA18E"/>
        </a:solidFill>
      </p:bgPr>
    </p:bg>
    <p:spTree>
      <p:nvGrpSpPr>
        <p:cNvPr id="1" name=""/>
        <p:cNvGrpSpPr/>
        <p:nvPr/>
      </p:nvGrpSpPr>
      <p:grpSpPr>
        <a:xfrm>
          <a:off x="0" y="0"/>
          <a:ext cx="0" cy="0"/>
          <a:chOff x="0" y="0"/>
          <a:chExt cx="0" cy="0"/>
        </a:xfrm>
      </p:grpSpPr>
      <p:sp>
        <p:nvSpPr>
          <p:cNvPr name="Freeform 2" id="2"/>
          <p:cNvSpPr/>
          <p:nvPr/>
        </p:nvSpPr>
        <p:spPr>
          <a:xfrm flipH="false" flipV="false" rot="0">
            <a:off x="9630223" y="1987836"/>
            <a:ext cx="7629077" cy="6311327"/>
          </a:xfrm>
          <a:custGeom>
            <a:avLst/>
            <a:gdLst/>
            <a:ahLst/>
            <a:cxnLst/>
            <a:rect r="r" b="b" t="t" l="l"/>
            <a:pathLst>
              <a:path h="6311327" w="7629077">
                <a:moveTo>
                  <a:pt x="0" y="0"/>
                </a:moveTo>
                <a:lnTo>
                  <a:pt x="7629077" y="0"/>
                </a:lnTo>
                <a:lnTo>
                  <a:pt x="7629077" y="6311328"/>
                </a:lnTo>
                <a:lnTo>
                  <a:pt x="0" y="6311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52294" y="1066800"/>
            <a:ext cx="6611408" cy="1177290"/>
          </a:xfrm>
          <a:prstGeom prst="rect">
            <a:avLst/>
          </a:prstGeom>
        </p:spPr>
        <p:txBody>
          <a:bodyPr anchor="t" rtlCol="false" tIns="0" lIns="0" bIns="0" rIns="0">
            <a:spAutoFit/>
          </a:bodyPr>
          <a:lstStyle/>
          <a:p>
            <a:pPr>
              <a:lnSpc>
                <a:spcPts val="8880"/>
              </a:lnSpc>
            </a:pPr>
            <a:r>
              <a:rPr lang="en-US" sz="8000">
                <a:solidFill>
                  <a:srgbClr val="FFFFFF"/>
                </a:solidFill>
                <a:latin typeface="Helveticish Bold"/>
              </a:rPr>
              <a:t>Conclusion</a:t>
            </a:r>
          </a:p>
        </p:txBody>
      </p:sp>
      <p:sp>
        <p:nvSpPr>
          <p:cNvPr name="TextBox 4" id="4"/>
          <p:cNvSpPr txBox="true"/>
          <p:nvPr/>
        </p:nvSpPr>
        <p:spPr>
          <a:xfrm rot="0">
            <a:off x="1352294" y="2668896"/>
            <a:ext cx="6799286" cy="8088630"/>
          </a:xfrm>
          <a:prstGeom prst="rect">
            <a:avLst/>
          </a:prstGeom>
        </p:spPr>
        <p:txBody>
          <a:bodyPr anchor="t" rtlCol="false" tIns="0" lIns="0" bIns="0" rIns="0">
            <a:spAutoFit/>
          </a:bodyPr>
          <a:lstStyle/>
          <a:p>
            <a:pPr marL="0" indent="0" lvl="0">
              <a:lnSpc>
                <a:spcPts val="2564"/>
              </a:lnSpc>
              <a:spcBef>
                <a:spcPct val="0"/>
              </a:spcBef>
            </a:pPr>
            <a:r>
              <a:rPr lang="en-US" sz="1899" spc="113">
                <a:solidFill>
                  <a:srgbClr val="FFFFFF"/>
                </a:solidFill>
                <a:latin typeface="Montserrat Medium"/>
              </a:rPr>
              <a:t>In conclusi</a:t>
            </a:r>
            <a:r>
              <a:rPr lang="en-US" sz="1899" spc="113" u="none">
                <a:solidFill>
                  <a:srgbClr val="FFFFFF"/>
                </a:solidFill>
                <a:latin typeface="Montserrat Medium"/>
              </a:rPr>
              <a:t>on, the development and evaluation of machine learning models for profit prediction based on R&amp;D Spend, Marketing Spend, and Administration cost have shown promising results. </a:t>
            </a:r>
          </a:p>
          <a:p>
            <a:pPr marL="0" indent="0" lvl="0">
              <a:lnSpc>
                <a:spcPts val="2564"/>
              </a:lnSpc>
              <a:spcBef>
                <a:spcPct val="0"/>
              </a:spcBef>
            </a:pPr>
            <a:r>
              <a:rPr lang="en-US" sz="1899" spc="113" u="none">
                <a:solidFill>
                  <a:srgbClr val="FFFFFF"/>
                </a:solidFill>
                <a:latin typeface="Montserrat Medium"/>
              </a:rPr>
              <a:t>We explored three popular algorithms: Linear Regression, Decision Tree, and Random Forest and found that each algorithm has its strengths and weaknesses. </a:t>
            </a:r>
          </a:p>
          <a:p>
            <a:pPr marL="0" indent="0" lvl="0">
              <a:lnSpc>
                <a:spcPts val="2564"/>
              </a:lnSpc>
              <a:spcBef>
                <a:spcPct val="0"/>
              </a:spcBef>
            </a:pPr>
            <a:r>
              <a:rPr lang="en-US" sz="1899" spc="113" u="none">
                <a:solidFill>
                  <a:srgbClr val="FFFFFF"/>
                </a:solidFill>
                <a:latin typeface="Montserrat Medium"/>
              </a:rPr>
              <a:t>Linear Regression provides simplicity and interpretability, making it suitable for initial insights into the data.</a:t>
            </a:r>
          </a:p>
          <a:p>
            <a:pPr marL="0" indent="0" lvl="0">
              <a:lnSpc>
                <a:spcPts val="2564"/>
              </a:lnSpc>
              <a:spcBef>
                <a:spcPct val="0"/>
              </a:spcBef>
            </a:pPr>
            <a:r>
              <a:rPr lang="en-US" sz="1899" spc="113" u="none">
                <a:solidFill>
                  <a:srgbClr val="FFFFFF"/>
                </a:solidFill>
                <a:latin typeface="Montserrat Medium"/>
              </a:rPr>
              <a:t>Decision Trees can capture non-linear relationships, while Random Forest combines multiple trees to improve prediction accuracy and robustness.</a:t>
            </a:r>
          </a:p>
          <a:p>
            <a:pPr marL="0" indent="0" lvl="0">
              <a:lnSpc>
                <a:spcPts val="2564"/>
              </a:lnSpc>
              <a:spcBef>
                <a:spcPct val="0"/>
              </a:spcBef>
            </a:pPr>
            <a:r>
              <a:rPr lang="en-US" sz="1899" spc="113" u="none">
                <a:solidFill>
                  <a:srgbClr val="FFFFFF"/>
                </a:solidFill>
                <a:latin typeface="Montserrat Medium"/>
              </a:rPr>
              <a:t>Accurate profit predictions can assist business leaders and stakeholders in making informed decisions related to resource allocation, investment strategies, and long-term planning.</a:t>
            </a:r>
          </a:p>
          <a:p>
            <a:pPr marL="0" indent="0" lvl="0">
              <a:lnSpc>
                <a:spcPts val="2564"/>
              </a:lnSpc>
              <a:spcBef>
                <a:spcPct val="0"/>
              </a:spcBef>
            </a:pPr>
          </a:p>
          <a:p>
            <a:pPr marL="0" indent="0" lvl="0">
              <a:lnSpc>
                <a:spcPts val="2564"/>
              </a:lnSpc>
              <a:spcBef>
                <a:spcPct val="0"/>
              </a:spcBef>
            </a:pPr>
          </a:p>
          <a:p>
            <a:pPr marL="0" indent="0" lvl="0">
              <a:lnSpc>
                <a:spcPts val="2564"/>
              </a:lnSpc>
              <a:spcBef>
                <a:spcPct val="0"/>
              </a:spcBef>
            </a:pPr>
          </a:p>
          <a:p>
            <a:pPr marL="0" indent="0" lvl="0">
              <a:lnSpc>
                <a:spcPts val="2564"/>
              </a:lnSpc>
              <a:spcBef>
                <a:spcPct val="0"/>
              </a:spcBef>
            </a:pPr>
          </a:p>
          <a:p>
            <a:pPr marL="0" indent="0" lvl="0">
              <a:lnSpc>
                <a:spcPts val="2564"/>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196" t="-8677" r="0" b="-1519"/>
            </a:stretch>
          </a:blipFill>
        </p:spPr>
      </p:sp>
      <p:sp>
        <p:nvSpPr>
          <p:cNvPr name="TextBox 3" id="3"/>
          <p:cNvSpPr txBox="true"/>
          <p:nvPr/>
        </p:nvSpPr>
        <p:spPr>
          <a:xfrm rot="0">
            <a:off x="1931727" y="4064786"/>
            <a:ext cx="8815658" cy="1715911"/>
          </a:xfrm>
          <a:prstGeom prst="rect">
            <a:avLst/>
          </a:prstGeom>
        </p:spPr>
        <p:txBody>
          <a:bodyPr anchor="t" rtlCol="false" tIns="0" lIns="0" bIns="0" rIns="0">
            <a:spAutoFit/>
          </a:bodyPr>
          <a:lstStyle/>
          <a:p>
            <a:pPr>
              <a:lnSpc>
                <a:spcPts val="12410"/>
              </a:lnSpc>
            </a:pPr>
            <a:r>
              <a:rPr lang="en-US" sz="12664">
                <a:solidFill>
                  <a:srgbClr val="FFFFFF"/>
                </a:solidFill>
                <a:latin typeface="Helveticish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88874"/>
        </a:solidFill>
      </p:bgPr>
    </p:bg>
    <p:spTree>
      <p:nvGrpSpPr>
        <p:cNvPr id="1" name=""/>
        <p:cNvGrpSpPr/>
        <p:nvPr/>
      </p:nvGrpSpPr>
      <p:grpSpPr>
        <a:xfrm>
          <a:off x="0" y="0"/>
          <a:ext cx="0" cy="0"/>
          <a:chOff x="0" y="0"/>
          <a:chExt cx="0" cy="0"/>
        </a:xfrm>
      </p:grpSpPr>
      <p:grpSp>
        <p:nvGrpSpPr>
          <p:cNvPr name="Group 2" id="2"/>
          <p:cNvGrpSpPr/>
          <p:nvPr/>
        </p:nvGrpSpPr>
        <p:grpSpPr>
          <a:xfrm rot="0">
            <a:off x="1537068" y="6753811"/>
            <a:ext cx="7512993" cy="2172246"/>
            <a:chOff x="0" y="0"/>
            <a:chExt cx="1978731" cy="572114"/>
          </a:xfrm>
        </p:grpSpPr>
        <p:sp>
          <p:nvSpPr>
            <p:cNvPr name="Freeform 3" id="3"/>
            <p:cNvSpPr/>
            <p:nvPr/>
          </p:nvSpPr>
          <p:spPr>
            <a:xfrm flipH="false" flipV="false" rot="0">
              <a:off x="0" y="0"/>
              <a:ext cx="1978731" cy="572114"/>
            </a:xfrm>
            <a:custGeom>
              <a:avLst/>
              <a:gdLst/>
              <a:ahLst/>
              <a:cxnLst/>
              <a:rect r="r" b="b" t="t" l="l"/>
              <a:pathLst>
                <a:path h="572114" w="1978731">
                  <a:moveTo>
                    <a:pt x="20609" y="0"/>
                  </a:moveTo>
                  <a:lnTo>
                    <a:pt x="1958121" y="0"/>
                  </a:lnTo>
                  <a:cubicBezTo>
                    <a:pt x="1963587" y="0"/>
                    <a:pt x="1968829" y="2171"/>
                    <a:pt x="1972695" y="6036"/>
                  </a:cubicBezTo>
                  <a:cubicBezTo>
                    <a:pt x="1976559" y="9901"/>
                    <a:pt x="1978731" y="15143"/>
                    <a:pt x="1978731" y="20609"/>
                  </a:cubicBezTo>
                  <a:lnTo>
                    <a:pt x="1978731" y="551505"/>
                  </a:lnTo>
                  <a:cubicBezTo>
                    <a:pt x="1978731" y="562887"/>
                    <a:pt x="1969504" y="572114"/>
                    <a:pt x="1958121" y="572114"/>
                  </a:cubicBezTo>
                  <a:lnTo>
                    <a:pt x="20609" y="572114"/>
                  </a:lnTo>
                  <a:cubicBezTo>
                    <a:pt x="15143" y="572114"/>
                    <a:pt x="9901" y="569943"/>
                    <a:pt x="6036" y="566078"/>
                  </a:cubicBezTo>
                  <a:cubicBezTo>
                    <a:pt x="2171" y="562213"/>
                    <a:pt x="0" y="556971"/>
                    <a:pt x="0" y="551505"/>
                  </a:cubicBezTo>
                  <a:lnTo>
                    <a:pt x="0" y="20609"/>
                  </a:lnTo>
                  <a:cubicBezTo>
                    <a:pt x="0" y="15143"/>
                    <a:pt x="2171" y="9901"/>
                    <a:pt x="6036" y="6036"/>
                  </a:cubicBezTo>
                  <a:cubicBezTo>
                    <a:pt x="9901" y="2171"/>
                    <a:pt x="15143" y="0"/>
                    <a:pt x="20609" y="0"/>
                  </a:cubicBezTo>
                  <a:close/>
                </a:path>
              </a:pathLst>
            </a:custGeom>
            <a:solidFill>
              <a:srgbClr val="3B5074"/>
            </a:solidFill>
          </p:spPr>
        </p:sp>
        <p:sp>
          <p:nvSpPr>
            <p:cNvPr name="TextBox 4" id="4"/>
            <p:cNvSpPr txBox="true"/>
            <p:nvPr/>
          </p:nvSpPr>
          <p:spPr>
            <a:xfrm>
              <a:off x="0" y="-28575"/>
              <a:ext cx="812800" cy="841375"/>
            </a:xfrm>
            <a:prstGeom prst="rect">
              <a:avLst/>
            </a:prstGeom>
          </p:spPr>
          <p:txBody>
            <a:bodyPr anchor="ctr" rtlCol="false" tIns="241300" lIns="241300" bIns="241300" rIns="241300"/>
            <a:lstStyle/>
            <a:p>
              <a:pPr algn="ctr">
                <a:lnSpc>
                  <a:spcPts val="2380"/>
                </a:lnSpc>
                <a:spcBef>
                  <a:spcPct val="0"/>
                </a:spcBef>
              </a:pPr>
              <a:r>
                <a:rPr lang="en-US" sz="1700">
                  <a:solidFill>
                    <a:srgbClr val="FFFFFF"/>
                  </a:solidFill>
                  <a:latin typeface="Montserrat"/>
                </a:rPr>
                <a:t>Profit prediction plays a crucial role in the business world, enabling organizations to make informed decisions, devise effective strategies, and allocate resources wisely. Accurate profit forecasting provides valuable insights for financial planning, budgeting, and investment decisions, leading to enhanced overall performance and sustainable growth.</a:t>
              </a:r>
              <a:r>
                <a:rPr lang="en-US" sz="1700">
                  <a:solidFill>
                    <a:srgbClr val="FFFFFF"/>
                  </a:solidFill>
                  <a:latin typeface="Montserrat"/>
                </a:rPr>
                <a:t> </a:t>
              </a:r>
            </a:p>
          </p:txBody>
        </p:sp>
      </p:grpSp>
      <p:grpSp>
        <p:nvGrpSpPr>
          <p:cNvPr name="Group 5" id="5"/>
          <p:cNvGrpSpPr>
            <a:grpSpLocks noChangeAspect="true"/>
          </p:cNvGrpSpPr>
          <p:nvPr/>
        </p:nvGrpSpPr>
        <p:grpSpPr>
          <a:xfrm rot="0">
            <a:off x="10514615" y="1028700"/>
            <a:ext cx="6123909" cy="8229600"/>
            <a:chOff x="0" y="0"/>
            <a:chExt cx="3663950" cy="4923790"/>
          </a:xfrm>
        </p:grpSpPr>
        <p:sp>
          <p:nvSpPr>
            <p:cNvPr name="Freeform 6" id="6"/>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51216" t="0" r="-51216" b="0"/>
              </a:stretch>
            </a:blipFill>
          </p:spPr>
        </p:sp>
        <p:sp>
          <p:nvSpPr>
            <p:cNvPr name="Freeform 7" id="7"/>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3B5074"/>
            </a:solidFill>
          </p:spPr>
        </p:sp>
      </p:grpSp>
      <p:sp>
        <p:nvSpPr>
          <p:cNvPr name="Freeform 8" id="8"/>
          <p:cNvSpPr/>
          <p:nvPr/>
        </p:nvSpPr>
        <p:spPr>
          <a:xfrm flipH="false" flipV="false" rot="0">
            <a:off x="14699877" y="6753811"/>
            <a:ext cx="4591551" cy="5531272"/>
          </a:xfrm>
          <a:custGeom>
            <a:avLst/>
            <a:gdLst/>
            <a:ahLst/>
            <a:cxnLst/>
            <a:rect r="r" b="b" t="t" l="l"/>
            <a:pathLst>
              <a:path h="5531272" w="4591551">
                <a:moveTo>
                  <a:pt x="0" y="0"/>
                </a:moveTo>
                <a:lnTo>
                  <a:pt x="4591551" y="0"/>
                </a:lnTo>
                <a:lnTo>
                  <a:pt x="4591551" y="5531272"/>
                </a:lnTo>
                <a:lnTo>
                  <a:pt x="0" y="55312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537068" y="1729638"/>
            <a:ext cx="8567081" cy="1177290"/>
          </a:xfrm>
          <a:prstGeom prst="rect">
            <a:avLst/>
          </a:prstGeom>
        </p:spPr>
        <p:txBody>
          <a:bodyPr anchor="t" rtlCol="false" tIns="0" lIns="0" bIns="0" rIns="0">
            <a:spAutoFit/>
          </a:bodyPr>
          <a:lstStyle/>
          <a:p>
            <a:pPr>
              <a:lnSpc>
                <a:spcPts val="8880"/>
              </a:lnSpc>
            </a:pPr>
            <a:r>
              <a:rPr lang="en-US" sz="8000">
                <a:solidFill>
                  <a:srgbClr val="FFFFFF"/>
                </a:solidFill>
                <a:latin typeface="Helveticish Bold"/>
              </a:rPr>
              <a:t>Introduction</a:t>
            </a:r>
          </a:p>
        </p:txBody>
      </p:sp>
      <p:sp>
        <p:nvSpPr>
          <p:cNvPr name="TextBox 10" id="10"/>
          <p:cNvSpPr txBox="true"/>
          <p:nvPr/>
        </p:nvSpPr>
        <p:spPr>
          <a:xfrm rot="0">
            <a:off x="1537068" y="3199081"/>
            <a:ext cx="7512993" cy="3230880"/>
          </a:xfrm>
          <a:prstGeom prst="rect">
            <a:avLst/>
          </a:prstGeom>
        </p:spPr>
        <p:txBody>
          <a:bodyPr anchor="t" rtlCol="false" tIns="0" lIns="0" bIns="0" rIns="0">
            <a:spAutoFit/>
          </a:bodyPr>
          <a:lstStyle/>
          <a:p>
            <a:pPr>
              <a:lnSpc>
                <a:spcPts val="2564"/>
              </a:lnSpc>
            </a:pPr>
            <a:r>
              <a:rPr lang="en-US" sz="1899" spc="113">
                <a:solidFill>
                  <a:srgbClr val="FFFFFF"/>
                </a:solidFill>
                <a:latin typeface="Montserrat"/>
              </a:rPr>
              <a:t> The introduction provides an overview of the project's objective, explaining the significance of predicting company profits and the potential benefits it can offer to businesses. It highlights the importance of accurate profit prediction for financial planning, budgeting, and investment decisions. </a:t>
            </a:r>
          </a:p>
          <a:p>
            <a:pPr>
              <a:lnSpc>
                <a:spcPts val="2564"/>
              </a:lnSpc>
            </a:pPr>
            <a:r>
              <a:rPr lang="en-US" sz="1899" spc="113">
                <a:solidFill>
                  <a:srgbClr val="FFFFFF"/>
                </a:solidFill>
                <a:latin typeface="Montserrat"/>
              </a:rPr>
              <a:t>Additionally, the introduction briefly describes the dataset used, the target variable for prediction, and the variables considered as predictors.</a:t>
            </a:r>
          </a:p>
          <a:p>
            <a:pPr marL="0" indent="0" lvl="0">
              <a:lnSpc>
                <a:spcPts val="2564"/>
              </a:lnSpc>
              <a:spcBef>
                <a:spcPct val="0"/>
              </a:spcBef>
            </a:pPr>
            <a:r>
              <a:rPr lang="en-US" sz="1899" spc="113">
                <a:solidFill>
                  <a:srgbClr val="FFFFFF"/>
                </a:solidFill>
                <a:latin typeface="Montserrat"/>
              </a:rPr>
              <a: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88874"/>
        </a:solidFill>
      </p:bgPr>
    </p:bg>
    <p:spTree>
      <p:nvGrpSpPr>
        <p:cNvPr id="1" name=""/>
        <p:cNvGrpSpPr/>
        <p:nvPr/>
      </p:nvGrpSpPr>
      <p:grpSpPr>
        <a:xfrm>
          <a:off x="0" y="0"/>
          <a:ext cx="0" cy="0"/>
          <a:chOff x="0" y="0"/>
          <a:chExt cx="0" cy="0"/>
        </a:xfrm>
      </p:grpSpPr>
      <p:grpSp>
        <p:nvGrpSpPr>
          <p:cNvPr name="Group 2" id="2"/>
          <p:cNvGrpSpPr/>
          <p:nvPr/>
        </p:nvGrpSpPr>
        <p:grpSpPr>
          <a:xfrm rot="0">
            <a:off x="1537068" y="6753811"/>
            <a:ext cx="7512993" cy="1841650"/>
            <a:chOff x="0" y="0"/>
            <a:chExt cx="1978731" cy="485044"/>
          </a:xfrm>
        </p:grpSpPr>
        <p:sp>
          <p:nvSpPr>
            <p:cNvPr name="Freeform 3" id="3"/>
            <p:cNvSpPr/>
            <p:nvPr/>
          </p:nvSpPr>
          <p:spPr>
            <a:xfrm flipH="false" flipV="false" rot="0">
              <a:off x="0" y="0"/>
              <a:ext cx="1978731" cy="485044"/>
            </a:xfrm>
            <a:custGeom>
              <a:avLst/>
              <a:gdLst/>
              <a:ahLst/>
              <a:cxnLst/>
              <a:rect r="r" b="b" t="t" l="l"/>
              <a:pathLst>
                <a:path h="485044" w="1978731">
                  <a:moveTo>
                    <a:pt x="20609" y="0"/>
                  </a:moveTo>
                  <a:lnTo>
                    <a:pt x="1958121" y="0"/>
                  </a:lnTo>
                  <a:cubicBezTo>
                    <a:pt x="1963587" y="0"/>
                    <a:pt x="1968829" y="2171"/>
                    <a:pt x="1972695" y="6036"/>
                  </a:cubicBezTo>
                  <a:cubicBezTo>
                    <a:pt x="1976559" y="9901"/>
                    <a:pt x="1978731" y="15143"/>
                    <a:pt x="1978731" y="20609"/>
                  </a:cubicBezTo>
                  <a:lnTo>
                    <a:pt x="1978731" y="464434"/>
                  </a:lnTo>
                  <a:cubicBezTo>
                    <a:pt x="1978731" y="475817"/>
                    <a:pt x="1969504" y="485044"/>
                    <a:pt x="1958121" y="485044"/>
                  </a:cubicBezTo>
                  <a:lnTo>
                    <a:pt x="20609" y="485044"/>
                  </a:lnTo>
                  <a:cubicBezTo>
                    <a:pt x="15143" y="485044"/>
                    <a:pt x="9901" y="482872"/>
                    <a:pt x="6036" y="479007"/>
                  </a:cubicBezTo>
                  <a:cubicBezTo>
                    <a:pt x="2171" y="475142"/>
                    <a:pt x="0" y="469900"/>
                    <a:pt x="0" y="464434"/>
                  </a:cubicBezTo>
                  <a:lnTo>
                    <a:pt x="0" y="20609"/>
                  </a:lnTo>
                  <a:cubicBezTo>
                    <a:pt x="0" y="15143"/>
                    <a:pt x="2171" y="9901"/>
                    <a:pt x="6036" y="6036"/>
                  </a:cubicBezTo>
                  <a:cubicBezTo>
                    <a:pt x="9901" y="2171"/>
                    <a:pt x="15143" y="0"/>
                    <a:pt x="20609" y="0"/>
                  </a:cubicBezTo>
                  <a:close/>
                </a:path>
              </a:pathLst>
            </a:custGeom>
            <a:solidFill>
              <a:srgbClr val="3B5074"/>
            </a:solidFill>
          </p:spPr>
        </p:sp>
        <p:sp>
          <p:nvSpPr>
            <p:cNvPr name="TextBox 4" id="4"/>
            <p:cNvSpPr txBox="true"/>
            <p:nvPr/>
          </p:nvSpPr>
          <p:spPr>
            <a:xfrm>
              <a:off x="0" y="-28575"/>
              <a:ext cx="812800" cy="841375"/>
            </a:xfrm>
            <a:prstGeom prst="rect">
              <a:avLst/>
            </a:prstGeom>
          </p:spPr>
          <p:txBody>
            <a:bodyPr anchor="ctr" rtlCol="false" tIns="241300" lIns="241300" bIns="241300" rIns="241300"/>
            <a:lstStyle/>
            <a:p>
              <a:pPr algn="ctr">
                <a:lnSpc>
                  <a:spcPts val="2380"/>
                </a:lnSpc>
                <a:spcBef>
                  <a:spcPct val="0"/>
                </a:spcBef>
              </a:pPr>
              <a:r>
                <a:rPr lang="en-US" sz="1700">
                  <a:solidFill>
                    <a:srgbClr val="FFFFFF"/>
                  </a:solidFill>
                  <a:latin typeface="Montserrat"/>
                </a:rPr>
                <a:t>The report covers the entire process from data preparation to model implementation and concludes with the results and findings.</a:t>
              </a:r>
            </a:p>
          </p:txBody>
        </p:sp>
      </p:grpSp>
      <p:grpSp>
        <p:nvGrpSpPr>
          <p:cNvPr name="Group 5" id="5"/>
          <p:cNvGrpSpPr>
            <a:grpSpLocks noChangeAspect="true"/>
          </p:cNvGrpSpPr>
          <p:nvPr/>
        </p:nvGrpSpPr>
        <p:grpSpPr>
          <a:xfrm rot="0">
            <a:off x="10514615" y="1028700"/>
            <a:ext cx="6123909" cy="8229600"/>
            <a:chOff x="0" y="0"/>
            <a:chExt cx="3663950" cy="4923790"/>
          </a:xfrm>
        </p:grpSpPr>
        <p:sp>
          <p:nvSpPr>
            <p:cNvPr name="Freeform 6" id="6"/>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51216" t="0" r="-51216" b="0"/>
              </a:stretch>
            </a:blipFill>
          </p:spPr>
        </p:sp>
        <p:sp>
          <p:nvSpPr>
            <p:cNvPr name="Freeform 7" id="7"/>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3B5074"/>
            </a:solidFill>
          </p:spPr>
        </p:sp>
      </p:grpSp>
      <p:sp>
        <p:nvSpPr>
          <p:cNvPr name="Freeform 8" id="8"/>
          <p:cNvSpPr/>
          <p:nvPr/>
        </p:nvSpPr>
        <p:spPr>
          <a:xfrm flipH="false" flipV="false" rot="0">
            <a:off x="14699877" y="6753811"/>
            <a:ext cx="4591551" cy="5531272"/>
          </a:xfrm>
          <a:custGeom>
            <a:avLst/>
            <a:gdLst/>
            <a:ahLst/>
            <a:cxnLst/>
            <a:rect r="r" b="b" t="t" l="l"/>
            <a:pathLst>
              <a:path h="5531272" w="4591551">
                <a:moveTo>
                  <a:pt x="0" y="0"/>
                </a:moveTo>
                <a:lnTo>
                  <a:pt x="4591551" y="0"/>
                </a:lnTo>
                <a:lnTo>
                  <a:pt x="4591551" y="5531272"/>
                </a:lnTo>
                <a:lnTo>
                  <a:pt x="0" y="55312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537068" y="1729638"/>
            <a:ext cx="8567081" cy="1177290"/>
          </a:xfrm>
          <a:prstGeom prst="rect">
            <a:avLst/>
          </a:prstGeom>
        </p:spPr>
        <p:txBody>
          <a:bodyPr anchor="t" rtlCol="false" tIns="0" lIns="0" bIns="0" rIns="0">
            <a:spAutoFit/>
          </a:bodyPr>
          <a:lstStyle/>
          <a:p>
            <a:pPr>
              <a:lnSpc>
                <a:spcPts val="8880"/>
              </a:lnSpc>
            </a:pPr>
            <a:r>
              <a:rPr lang="en-US" sz="8000">
                <a:solidFill>
                  <a:srgbClr val="FFFFFF"/>
                </a:solidFill>
                <a:latin typeface="Helveticish Bold"/>
              </a:rPr>
              <a:t>Objective</a:t>
            </a:r>
          </a:p>
        </p:txBody>
      </p:sp>
      <p:sp>
        <p:nvSpPr>
          <p:cNvPr name="TextBox 10" id="10"/>
          <p:cNvSpPr txBox="true"/>
          <p:nvPr/>
        </p:nvSpPr>
        <p:spPr>
          <a:xfrm rot="0">
            <a:off x="1537068" y="3199081"/>
            <a:ext cx="7512993" cy="3554730"/>
          </a:xfrm>
          <a:prstGeom prst="rect">
            <a:avLst/>
          </a:prstGeom>
        </p:spPr>
        <p:txBody>
          <a:bodyPr anchor="t" rtlCol="false" tIns="0" lIns="0" bIns="0" rIns="0">
            <a:spAutoFit/>
          </a:bodyPr>
          <a:lstStyle/>
          <a:p>
            <a:pPr>
              <a:lnSpc>
                <a:spcPts val="2564"/>
              </a:lnSpc>
            </a:pPr>
            <a:r>
              <a:rPr lang="en-US" sz="1899" spc="113">
                <a:solidFill>
                  <a:srgbClr val="FFFFFF"/>
                </a:solidFill>
                <a:latin typeface="Montserrat"/>
              </a:rPr>
              <a:t> The aim of this project is to develop a machine learning model that predicts the profit value of a company based on its R&amp;D Spend, Administration Cost, and Marketing Spend. The accurate prediction of profits can help businesses make informed decisions, optimize resource allocation, and enhance overall performance.</a:t>
            </a:r>
          </a:p>
          <a:p>
            <a:pPr marL="0" indent="0" lvl="0">
              <a:lnSpc>
                <a:spcPts val="2564"/>
              </a:lnSpc>
              <a:spcBef>
                <a:spcPct val="0"/>
              </a:spcBef>
            </a:pPr>
            <a:r>
              <a:rPr lang="en-US" sz="1899" spc="113">
                <a:solidFill>
                  <a:srgbClr val="FFFFFF"/>
                </a:solidFill>
                <a:latin typeface="Montserrat"/>
              </a:rPr>
              <a:t> In this report, we explore different regression algorithms, perform data preprocessing, train the models, evaluate their performance, and choose the best model for profit prediction.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2BFB1"/>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937340" y="1028700"/>
            <a:ext cx="6123909" cy="8229600"/>
            <a:chOff x="0" y="0"/>
            <a:chExt cx="3663950" cy="4923790"/>
          </a:xfrm>
        </p:grpSpPr>
        <p:sp>
          <p:nvSpPr>
            <p:cNvPr name="Freeform 3" id="3"/>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0" t="-5573" r="0" b="-5573"/>
              </a:stretch>
            </a:blipFill>
          </p:spPr>
        </p:sp>
        <p:sp>
          <p:nvSpPr>
            <p:cNvPr name="Freeform 4" id="4"/>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E2BFB1"/>
            </a:solidFill>
          </p:spPr>
        </p:sp>
      </p:grpSp>
      <p:grpSp>
        <p:nvGrpSpPr>
          <p:cNvPr name="Group 5" id="5"/>
          <p:cNvGrpSpPr/>
          <p:nvPr/>
        </p:nvGrpSpPr>
        <p:grpSpPr>
          <a:xfrm rot="0">
            <a:off x="-1292821" y="-1049527"/>
            <a:ext cx="11023939" cy="12386053"/>
            <a:chOff x="0" y="0"/>
            <a:chExt cx="2903424" cy="3262170"/>
          </a:xfrm>
        </p:grpSpPr>
        <p:sp>
          <p:nvSpPr>
            <p:cNvPr name="Freeform 6" id="6"/>
            <p:cNvSpPr/>
            <p:nvPr/>
          </p:nvSpPr>
          <p:spPr>
            <a:xfrm flipH="false" flipV="false" rot="0">
              <a:off x="0" y="0"/>
              <a:ext cx="2903424" cy="3262170"/>
            </a:xfrm>
            <a:custGeom>
              <a:avLst/>
              <a:gdLst/>
              <a:ahLst/>
              <a:cxnLst/>
              <a:rect r="r" b="b" t="t" l="l"/>
              <a:pathLst>
                <a:path h="3262170" w="2903424">
                  <a:moveTo>
                    <a:pt x="0" y="0"/>
                  </a:moveTo>
                  <a:lnTo>
                    <a:pt x="2903424" y="0"/>
                  </a:lnTo>
                  <a:lnTo>
                    <a:pt x="2903424" y="3262170"/>
                  </a:lnTo>
                  <a:lnTo>
                    <a:pt x="0" y="3262170"/>
                  </a:lnTo>
                  <a:close/>
                </a:path>
              </a:pathLst>
            </a:custGeom>
            <a:solidFill>
              <a:srgbClr val="3B5074"/>
            </a:solidFill>
          </p:spPr>
        </p:sp>
        <p:sp>
          <p:nvSpPr>
            <p:cNvPr name="TextBox 7" id="7"/>
            <p:cNvSpPr txBox="true"/>
            <p:nvPr/>
          </p:nvSpPr>
          <p:spPr>
            <a:xfrm>
              <a:off x="0" y="-28575"/>
              <a:ext cx="812800" cy="841375"/>
            </a:xfrm>
            <a:prstGeom prst="rect">
              <a:avLst/>
            </a:prstGeom>
          </p:spPr>
          <p:txBody>
            <a:bodyPr anchor="ctr" rtlCol="false" tIns="50800" lIns="50800" bIns="50800" rIns="50800"/>
            <a:lstStyle/>
            <a:p>
              <a:pPr algn="ctr">
                <a:lnSpc>
                  <a:spcPts val="2380"/>
                </a:lnSpc>
              </a:pPr>
            </a:p>
          </p:txBody>
        </p:sp>
      </p:grpSp>
      <p:sp>
        <p:nvSpPr>
          <p:cNvPr name="TextBox 8" id="8"/>
          <p:cNvSpPr txBox="true"/>
          <p:nvPr/>
        </p:nvSpPr>
        <p:spPr>
          <a:xfrm rot="0">
            <a:off x="1392642" y="874739"/>
            <a:ext cx="7177883" cy="1177290"/>
          </a:xfrm>
          <a:prstGeom prst="rect">
            <a:avLst/>
          </a:prstGeom>
        </p:spPr>
        <p:txBody>
          <a:bodyPr anchor="t" rtlCol="false" tIns="0" lIns="0" bIns="0" rIns="0">
            <a:spAutoFit/>
          </a:bodyPr>
          <a:lstStyle/>
          <a:p>
            <a:pPr>
              <a:lnSpc>
                <a:spcPts val="8880"/>
              </a:lnSpc>
            </a:pPr>
            <a:r>
              <a:rPr lang="en-US" sz="8000">
                <a:solidFill>
                  <a:srgbClr val="FFFFFF"/>
                </a:solidFill>
                <a:latin typeface="Helveticish Bold"/>
              </a:rPr>
              <a:t>Dataset</a:t>
            </a:r>
          </a:p>
        </p:txBody>
      </p:sp>
      <p:sp>
        <p:nvSpPr>
          <p:cNvPr name="TextBox 9" id="9"/>
          <p:cNvSpPr txBox="true"/>
          <p:nvPr/>
        </p:nvSpPr>
        <p:spPr>
          <a:xfrm rot="0">
            <a:off x="1392642" y="2758242"/>
            <a:ext cx="7560200" cy="8736330"/>
          </a:xfrm>
          <a:prstGeom prst="rect">
            <a:avLst/>
          </a:prstGeom>
        </p:spPr>
        <p:txBody>
          <a:bodyPr anchor="t" rtlCol="false" tIns="0" lIns="0" bIns="0" rIns="0">
            <a:spAutoFit/>
          </a:bodyPr>
          <a:lstStyle/>
          <a:p>
            <a:pPr marL="0" indent="0" lvl="0">
              <a:lnSpc>
                <a:spcPts val="2564"/>
              </a:lnSpc>
              <a:spcBef>
                <a:spcPct val="0"/>
              </a:spcBef>
            </a:pPr>
            <a:r>
              <a:rPr lang="en-US" sz="1899" spc="113">
                <a:solidFill>
                  <a:srgbClr val="FFFFFF"/>
                </a:solidFill>
                <a:latin typeface="Montserrat"/>
              </a:rPr>
              <a:t>The 4 attributes in the dataset provided are: </a:t>
            </a:r>
          </a:p>
          <a:p>
            <a:pPr marL="410209" indent="-205105" lvl="1">
              <a:lnSpc>
                <a:spcPts val="2564"/>
              </a:lnSpc>
              <a:buFont typeface="Arial"/>
              <a:buChar char="•"/>
            </a:pPr>
            <a:r>
              <a:rPr lang="en-US" sz="1899" spc="113" u="none">
                <a:solidFill>
                  <a:srgbClr val="FFFFFF"/>
                </a:solidFill>
                <a:latin typeface="Montserrat"/>
              </a:rPr>
              <a:t>R&amp;D Spend: This attribute represents the total expenditure made by each company on research and development activities. R&amp;D investment is a crucial factor for a company's growth and innovation, and it directly impacts its potential for generating profits.</a:t>
            </a:r>
          </a:p>
          <a:p>
            <a:pPr>
              <a:lnSpc>
                <a:spcPts val="2564"/>
              </a:lnSpc>
            </a:pPr>
          </a:p>
          <a:p>
            <a:pPr marL="410209" indent="-205105" lvl="1">
              <a:lnSpc>
                <a:spcPts val="2564"/>
              </a:lnSpc>
              <a:buFont typeface="Arial"/>
              <a:buChar char="•"/>
            </a:pPr>
            <a:r>
              <a:rPr lang="en-US" sz="1899" spc="113" u="none">
                <a:solidFill>
                  <a:srgbClr val="FFFFFF"/>
                </a:solidFill>
                <a:latin typeface="Montserrat"/>
              </a:rPr>
              <a:t>Marketing Spend: The Marketing Spend attribute denotes the amount allocated by each company towards marketing and advertising campaigns. Effective marketing strategies can significantly influence a company's brand visibility, customer acquisition, and overall revenue generation.</a:t>
            </a:r>
          </a:p>
          <a:p>
            <a:pPr>
              <a:lnSpc>
                <a:spcPts val="2564"/>
              </a:lnSpc>
            </a:pPr>
          </a:p>
          <a:p>
            <a:pPr marL="410209" indent="-205105" lvl="1">
              <a:lnSpc>
                <a:spcPts val="2564"/>
              </a:lnSpc>
              <a:buFont typeface="Arial"/>
              <a:buChar char="•"/>
            </a:pPr>
            <a:r>
              <a:rPr lang="en-US" sz="1899" spc="113" u="none">
                <a:solidFill>
                  <a:srgbClr val="FFFFFF"/>
                </a:solidFill>
                <a:latin typeface="Montserrat"/>
              </a:rPr>
              <a:t>Administration: This attribute reflects the administrative expenses incurred by each company, covering essential functions such as personnel, office operations, and other administrative costs. Proper management of administration costs is vital for optimizing operational efficiency and, consequently, profitability.</a:t>
            </a:r>
          </a:p>
          <a:p>
            <a:pPr marL="0" indent="0" lvl="0">
              <a:lnSpc>
                <a:spcPts val="2564"/>
              </a:lnSpc>
              <a:spcBef>
                <a:spcPct val="0"/>
              </a:spcBef>
            </a:pPr>
          </a:p>
          <a:p>
            <a:pPr marL="0" indent="0" lvl="0">
              <a:lnSpc>
                <a:spcPts val="2564"/>
              </a:lnSpc>
              <a:spcBef>
                <a:spcPct val="0"/>
              </a:spcBef>
            </a:pPr>
          </a:p>
          <a:p>
            <a:pPr marL="0" indent="0" lvl="0">
              <a:lnSpc>
                <a:spcPts val="2564"/>
              </a:lnSpc>
              <a:spcBef>
                <a:spcPct val="0"/>
              </a:spcBef>
            </a:pPr>
          </a:p>
          <a:p>
            <a:pPr marL="0" indent="0" lvl="0">
              <a:lnSpc>
                <a:spcPts val="2564"/>
              </a:lnSpc>
              <a:spcBef>
                <a:spcPct val="0"/>
              </a:spcBef>
            </a:pPr>
          </a:p>
          <a:p>
            <a:pPr marL="0" indent="0" lvl="0">
              <a:lnSpc>
                <a:spcPts val="2564"/>
              </a:lnSpc>
              <a:spcBef>
                <a:spcPct val="0"/>
              </a:spcBef>
            </a:pPr>
          </a:p>
        </p:txBody>
      </p:sp>
      <p:sp>
        <p:nvSpPr>
          <p:cNvPr name="Freeform 10" id="10"/>
          <p:cNvSpPr/>
          <p:nvPr/>
        </p:nvSpPr>
        <p:spPr>
          <a:xfrm flipH="false" flipV="false" rot="0">
            <a:off x="6073518" y="8981140"/>
            <a:ext cx="7315200" cy="4069911"/>
          </a:xfrm>
          <a:custGeom>
            <a:avLst/>
            <a:gdLst/>
            <a:ahLst/>
            <a:cxnLst/>
            <a:rect r="r" b="b" t="t" l="l"/>
            <a:pathLst>
              <a:path h="4069911" w="7315200">
                <a:moveTo>
                  <a:pt x="0" y="0"/>
                </a:moveTo>
                <a:lnTo>
                  <a:pt x="7315200" y="0"/>
                </a:lnTo>
                <a:lnTo>
                  <a:pt x="7315200" y="4069911"/>
                </a:lnTo>
                <a:lnTo>
                  <a:pt x="0" y="40699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2BFB1"/>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937340" y="1028700"/>
            <a:ext cx="6123909" cy="8229600"/>
            <a:chOff x="0" y="0"/>
            <a:chExt cx="3663950" cy="4923790"/>
          </a:xfrm>
        </p:grpSpPr>
        <p:sp>
          <p:nvSpPr>
            <p:cNvPr name="Freeform 3" id="3"/>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0" t="-5573" r="0" b="-5573"/>
              </a:stretch>
            </a:blipFill>
          </p:spPr>
        </p:sp>
        <p:sp>
          <p:nvSpPr>
            <p:cNvPr name="Freeform 4" id="4"/>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E2BFB1"/>
            </a:solidFill>
          </p:spPr>
        </p:sp>
      </p:grpSp>
      <p:grpSp>
        <p:nvGrpSpPr>
          <p:cNvPr name="Group 5" id="5"/>
          <p:cNvGrpSpPr/>
          <p:nvPr/>
        </p:nvGrpSpPr>
        <p:grpSpPr>
          <a:xfrm rot="0">
            <a:off x="-1292821" y="-1049527"/>
            <a:ext cx="11023939" cy="12386053"/>
            <a:chOff x="0" y="0"/>
            <a:chExt cx="2903424" cy="3262170"/>
          </a:xfrm>
        </p:grpSpPr>
        <p:sp>
          <p:nvSpPr>
            <p:cNvPr name="Freeform 6" id="6"/>
            <p:cNvSpPr/>
            <p:nvPr/>
          </p:nvSpPr>
          <p:spPr>
            <a:xfrm flipH="false" flipV="false" rot="0">
              <a:off x="0" y="0"/>
              <a:ext cx="2903424" cy="3262170"/>
            </a:xfrm>
            <a:custGeom>
              <a:avLst/>
              <a:gdLst/>
              <a:ahLst/>
              <a:cxnLst/>
              <a:rect r="r" b="b" t="t" l="l"/>
              <a:pathLst>
                <a:path h="3262170" w="2903424">
                  <a:moveTo>
                    <a:pt x="0" y="0"/>
                  </a:moveTo>
                  <a:lnTo>
                    <a:pt x="2903424" y="0"/>
                  </a:lnTo>
                  <a:lnTo>
                    <a:pt x="2903424" y="3262170"/>
                  </a:lnTo>
                  <a:lnTo>
                    <a:pt x="0" y="3262170"/>
                  </a:lnTo>
                  <a:close/>
                </a:path>
              </a:pathLst>
            </a:custGeom>
            <a:solidFill>
              <a:srgbClr val="3B5074"/>
            </a:solidFill>
          </p:spPr>
        </p:sp>
        <p:sp>
          <p:nvSpPr>
            <p:cNvPr name="TextBox 7" id="7"/>
            <p:cNvSpPr txBox="true"/>
            <p:nvPr/>
          </p:nvSpPr>
          <p:spPr>
            <a:xfrm>
              <a:off x="0" y="-28575"/>
              <a:ext cx="812800" cy="841375"/>
            </a:xfrm>
            <a:prstGeom prst="rect">
              <a:avLst/>
            </a:prstGeom>
          </p:spPr>
          <p:txBody>
            <a:bodyPr anchor="ctr" rtlCol="false" tIns="50800" lIns="50800" bIns="50800" rIns="50800"/>
            <a:lstStyle/>
            <a:p>
              <a:pPr algn="ctr">
                <a:lnSpc>
                  <a:spcPts val="2380"/>
                </a:lnSpc>
              </a:pPr>
            </a:p>
          </p:txBody>
        </p:sp>
      </p:grpSp>
      <p:sp>
        <p:nvSpPr>
          <p:cNvPr name="TextBox 8" id="8"/>
          <p:cNvSpPr txBox="true"/>
          <p:nvPr/>
        </p:nvSpPr>
        <p:spPr>
          <a:xfrm rot="0">
            <a:off x="1392642" y="874739"/>
            <a:ext cx="7177883" cy="1177290"/>
          </a:xfrm>
          <a:prstGeom prst="rect">
            <a:avLst/>
          </a:prstGeom>
        </p:spPr>
        <p:txBody>
          <a:bodyPr anchor="t" rtlCol="false" tIns="0" lIns="0" bIns="0" rIns="0">
            <a:spAutoFit/>
          </a:bodyPr>
          <a:lstStyle/>
          <a:p>
            <a:pPr>
              <a:lnSpc>
                <a:spcPts val="8880"/>
              </a:lnSpc>
            </a:pPr>
            <a:r>
              <a:rPr lang="en-US" sz="8000">
                <a:solidFill>
                  <a:srgbClr val="FFFFFF"/>
                </a:solidFill>
                <a:latin typeface="Helveticish Bold"/>
              </a:rPr>
              <a:t>Dataset</a:t>
            </a:r>
          </a:p>
        </p:txBody>
      </p:sp>
      <p:sp>
        <p:nvSpPr>
          <p:cNvPr name="TextBox 9" id="9"/>
          <p:cNvSpPr txBox="true"/>
          <p:nvPr/>
        </p:nvSpPr>
        <p:spPr>
          <a:xfrm rot="0">
            <a:off x="1392642" y="2758242"/>
            <a:ext cx="7560200" cy="3230880"/>
          </a:xfrm>
          <a:prstGeom prst="rect">
            <a:avLst/>
          </a:prstGeom>
        </p:spPr>
        <p:txBody>
          <a:bodyPr anchor="t" rtlCol="false" tIns="0" lIns="0" bIns="0" rIns="0">
            <a:spAutoFit/>
          </a:bodyPr>
          <a:lstStyle/>
          <a:p>
            <a:pPr>
              <a:lnSpc>
                <a:spcPts val="2564"/>
              </a:lnSpc>
            </a:pPr>
          </a:p>
          <a:p>
            <a:pPr marL="410209" indent="-205105" lvl="1">
              <a:lnSpc>
                <a:spcPts val="2564"/>
              </a:lnSpc>
              <a:buFont typeface="Arial"/>
              <a:buChar char="•"/>
            </a:pPr>
            <a:r>
              <a:rPr lang="en-US" sz="1899" spc="113">
                <a:solidFill>
                  <a:srgbClr val="FFFFFF"/>
                </a:solidFill>
                <a:latin typeface="Montserrat"/>
              </a:rPr>
              <a:t>Profit: </a:t>
            </a:r>
            <a:r>
              <a:rPr lang="en-US" sz="1899" spc="113">
                <a:solidFill>
                  <a:srgbClr val="FFFFFF"/>
                </a:solidFill>
                <a:latin typeface="Montserrat"/>
              </a:rPr>
              <a:t>The Profit attribute serves as the target variable i</a:t>
            </a:r>
            <a:r>
              <a:rPr lang="en-US" sz="1899" spc="113" u="none">
                <a:solidFill>
                  <a:srgbClr val="FFFFFF"/>
                </a:solidFill>
                <a:latin typeface="Montserrat"/>
              </a:rPr>
              <a:t>n the dataset, representing the net profit earned by each company during a specific time period. It takes into account all revenue streams and expenses, providing an overall measure of a company's financial performance.</a:t>
            </a:r>
          </a:p>
          <a:p>
            <a:pPr marL="0" indent="0" lvl="0">
              <a:lnSpc>
                <a:spcPts val="2564"/>
              </a:lnSpc>
              <a:spcBef>
                <a:spcPct val="0"/>
              </a:spcBef>
            </a:pPr>
          </a:p>
          <a:p>
            <a:pPr marL="0" indent="0" lvl="0">
              <a:lnSpc>
                <a:spcPts val="2564"/>
              </a:lnSpc>
              <a:spcBef>
                <a:spcPct val="0"/>
              </a:spcBef>
            </a:pPr>
          </a:p>
          <a:p>
            <a:pPr marL="0" indent="0" lvl="0">
              <a:lnSpc>
                <a:spcPts val="2564"/>
              </a:lnSpc>
              <a:spcBef>
                <a:spcPct val="0"/>
              </a:spcBef>
            </a:pPr>
          </a:p>
        </p:txBody>
      </p:sp>
      <p:sp>
        <p:nvSpPr>
          <p:cNvPr name="Freeform 10" id="10"/>
          <p:cNvSpPr/>
          <p:nvPr/>
        </p:nvSpPr>
        <p:spPr>
          <a:xfrm flipH="false" flipV="false" rot="0">
            <a:off x="6073518" y="8981140"/>
            <a:ext cx="7315200" cy="4069911"/>
          </a:xfrm>
          <a:custGeom>
            <a:avLst/>
            <a:gdLst/>
            <a:ahLst/>
            <a:cxnLst/>
            <a:rect r="r" b="b" t="t" l="l"/>
            <a:pathLst>
              <a:path h="4069911" w="7315200">
                <a:moveTo>
                  <a:pt x="0" y="0"/>
                </a:moveTo>
                <a:lnTo>
                  <a:pt x="7315200" y="0"/>
                </a:lnTo>
                <a:lnTo>
                  <a:pt x="7315200" y="4069911"/>
                </a:lnTo>
                <a:lnTo>
                  <a:pt x="0" y="40699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DA18E"/>
        </a:solidFill>
      </p:bgPr>
    </p:bg>
    <p:spTree>
      <p:nvGrpSpPr>
        <p:cNvPr id="1" name=""/>
        <p:cNvGrpSpPr/>
        <p:nvPr/>
      </p:nvGrpSpPr>
      <p:grpSpPr>
        <a:xfrm>
          <a:off x="0" y="0"/>
          <a:ext cx="0" cy="0"/>
          <a:chOff x="0" y="0"/>
          <a:chExt cx="0" cy="0"/>
        </a:xfrm>
      </p:grpSpPr>
      <p:sp>
        <p:nvSpPr>
          <p:cNvPr name="Freeform 2" id="2"/>
          <p:cNvSpPr/>
          <p:nvPr/>
        </p:nvSpPr>
        <p:spPr>
          <a:xfrm flipH="false" flipV="false" rot="0">
            <a:off x="10280014" y="2155097"/>
            <a:ext cx="6979286" cy="5976807"/>
          </a:xfrm>
          <a:custGeom>
            <a:avLst/>
            <a:gdLst/>
            <a:ahLst/>
            <a:cxnLst/>
            <a:rect r="r" b="b" t="t" l="l"/>
            <a:pathLst>
              <a:path h="5976807" w="6979286">
                <a:moveTo>
                  <a:pt x="0" y="0"/>
                </a:moveTo>
                <a:lnTo>
                  <a:pt x="6979286" y="0"/>
                </a:lnTo>
                <a:lnTo>
                  <a:pt x="6979286" y="5976806"/>
                </a:lnTo>
                <a:lnTo>
                  <a:pt x="0" y="5976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49290" y="8957655"/>
            <a:ext cx="7315200" cy="4069911"/>
          </a:xfrm>
          <a:custGeom>
            <a:avLst/>
            <a:gdLst/>
            <a:ahLst/>
            <a:cxnLst/>
            <a:rect r="r" b="b" t="t" l="l"/>
            <a:pathLst>
              <a:path h="4069911" w="7315200">
                <a:moveTo>
                  <a:pt x="0" y="0"/>
                </a:moveTo>
                <a:lnTo>
                  <a:pt x="7315200" y="0"/>
                </a:lnTo>
                <a:lnTo>
                  <a:pt x="7315200" y="4069911"/>
                </a:lnTo>
                <a:lnTo>
                  <a:pt x="0" y="4069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44701" y="-766504"/>
            <a:ext cx="7315200" cy="4109812"/>
          </a:xfrm>
          <a:custGeom>
            <a:avLst/>
            <a:gdLst/>
            <a:ahLst/>
            <a:cxnLst/>
            <a:rect r="r" b="b" t="t" l="l"/>
            <a:pathLst>
              <a:path h="4109812" w="7315200">
                <a:moveTo>
                  <a:pt x="0" y="0"/>
                </a:moveTo>
                <a:lnTo>
                  <a:pt x="7315200" y="0"/>
                </a:lnTo>
                <a:lnTo>
                  <a:pt x="7315200" y="4109813"/>
                </a:lnTo>
                <a:lnTo>
                  <a:pt x="0" y="41098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430159" y="1066800"/>
            <a:ext cx="8672492" cy="1177290"/>
          </a:xfrm>
          <a:prstGeom prst="rect">
            <a:avLst/>
          </a:prstGeom>
        </p:spPr>
        <p:txBody>
          <a:bodyPr anchor="t" rtlCol="false" tIns="0" lIns="0" bIns="0" rIns="0">
            <a:spAutoFit/>
          </a:bodyPr>
          <a:lstStyle/>
          <a:p>
            <a:pPr algn="l" marL="0" indent="0" lvl="0">
              <a:lnSpc>
                <a:spcPts val="8880"/>
              </a:lnSpc>
              <a:spcBef>
                <a:spcPct val="0"/>
              </a:spcBef>
            </a:pPr>
            <a:r>
              <a:rPr lang="en-US" sz="8000">
                <a:solidFill>
                  <a:srgbClr val="FFFFFF"/>
                </a:solidFill>
                <a:latin typeface="Helveticish Bold"/>
              </a:rPr>
              <a:t>Model Selection</a:t>
            </a:r>
          </a:p>
        </p:txBody>
      </p:sp>
      <p:sp>
        <p:nvSpPr>
          <p:cNvPr name="TextBox 6" id="6"/>
          <p:cNvSpPr txBox="true"/>
          <p:nvPr/>
        </p:nvSpPr>
        <p:spPr>
          <a:xfrm rot="0">
            <a:off x="1430159" y="2673567"/>
            <a:ext cx="7903068" cy="7117080"/>
          </a:xfrm>
          <a:prstGeom prst="rect">
            <a:avLst/>
          </a:prstGeom>
        </p:spPr>
        <p:txBody>
          <a:bodyPr anchor="t" rtlCol="false" tIns="0" lIns="0" bIns="0" rIns="0">
            <a:spAutoFit/>
          </a:bodyPr>
          <a:lstStyle/>
          <a:p>
            <a:pPr marL="0" indent="0" lvl="0">
              <a:lnSpc>
                <a:spcPts val="2564"/>
              </a:lnSpc>
              <a:spcBef>
                <a:spcPct val="0"/>
              </a:spcBef>
            </a:pPr>
            <a:r>
              <a:rPr lang="en-US" sz="1899" spc="113" u="none">
                <a:solidFill>
                  <a:srgbClr val="FFFFFF"/>
                </a:solidFill>
                <a:latin typeface="Montserrat Medium"/>
              </a:rPr>
              <a:t>In this analysis, we will explore the suitability of three popular algorithms: Linear Regression, Decision Tree, and Random Forest for predicting profit using the Company Financial Dataset.</a:t>
            </a:r>
          </a:p>
          <a:p>
            <a:pPr marL="0" indent="0" lvl="0">
              <a:lnSpc>
                <a:spcPts val="2564"/>
              </a:lnSpc>
              <a:spcBef>
                <a:spcPct val="0"/>
              </a:spcBef>
            </a:pPr>
          </a:p>
          <a:p>
            <a:pPr marL="0" indent="0" lvl="0">
              <a:lnSpc>
                <a:spcPts val="2564"/>
              </a:lnSpc>
              <a:spcBef>
                <a:spcPct val="0"/>
              </a:spcBef>
            </a:pPr>
            <a:r>
              <a:rPr lang="en-US" sz="1899" spc="113" u="none">
                <a:solidFill>
                  <a:srgbClr val="FFFFFF"/>
                </a:solidFill>
                <a:latin typeface="Montserrat Medium"/>
              </a:rPr>
              <a:t>1. Linear Regression: A supervised learning algorithm, it is well-suited for predicting continuous target variables, making it an attractive choice for our profit prediction problem. Linear Regression assumes a linear relationship between the predictors (R&amp;D Spend, Marketing Spend, and Administration) and the target variable (Profit). It estimates the coefficients for each predictor to best fit a straight line to the data.</a:t>
            </a:r>
          </a:p>
          <a:p>
            <a:pPr marL="0" indent="0" lvl="0">
              <a:lnSpc>
                <a:spcPts val="2564"/>
              </a:lnSpc>
              <a:spcBef>
                <a:spcPct val="0"/>
              </a:spcBef>
            </a:pPr>
            <a:r>
              <a:rPr lang="en-US" sz="1899" spc="113" u="none">
                <a:solidFill>
                  <a:srgbClr val="FFFFFF"/>
                </a:solidFill>
                <a:latin typeface="Montserrat Medium"/>
              </a:rPr>
              <a:t>Advantages:</a:t>
            </a:r>
          </a:p>
          <a:p>
            <a:pPr marL="410209" indent="-205105" lvl="1">
              <a:lnSpc>
                <a:spcPts val="2564"/>
              </a:lnSpc>
              <a:spcBef>
                <a:spcPct val="0"/>
              </a:spcBef>
              <a:buFont typeface="Arial"/>
              <a:buChar char="•"/>
            </a:pPr>
            <a:r>
              <a:rPr lang="en-US" sz="1899" spc="113" u="none">
                <a:solidFill>
                  <a:srgbClr val="FFFFFF"/>
                </a:solidFill>
                <a:latin typeface="Montserrat Medium"/>
              </a:rPr>
              <a:t>Simplicity: Linear Regression is straightforward and easy to interpret, making it an ideal choice for initial modeling and gaining insights into the data.</a:t>
            </a:r>
          </a:p>
          <a:p>
            <a:pPr marL="410209" indent="-205105" lvl="1">
              <a:lnSpc>
                <a:spcPts val="2564"/>
              </a:lnSpc>
              <a:spcBef>
                <a:spcPct val="0"/>
              </a:spcBef>
              <a:buFont typeface="Arial"/>
              <a:buChar char="•"/>
            </a:pPr>
            <a:r>
              <a:rPr lang="en-US" sz="1899" spc="113" u="none">
                <a:solidFill>
                  <a:srgbClr val="FFFFFF"/>
                </a:solidFill>
                <a:latin typeface="Montserrat Medium"/>
              </a:rPr>
              <a:t>Speed: Training and making predictions with Linear Regression is computationally efficient, making it suitable for large datasets.</a:t>
            </a:r>
          </a:p>
          <a:p>
            <a:pPr>
              <a:lnSpc>
                <a:spcPts val="2564"/>
              </a:lnSpc>
              <a:spcBef>
                <a:spcPct val="0"/>
              </a:spcBef>
            </a:pPr>
          </a:p>
          <a:p>
            <a:pPr marL="0" indent="0" lvl="0">
              <a:lnSpc>
                <a:spcPts val="2564"/>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DA18E"/>
        </a:solidFill>
      </p:bgPr>
    </p:bg>
    <p:spTree>
      <p:nvGrpSpPr>
        <p:cNvPr id="1" name=""/>
        <p:cNvGrpSpPr/>
        <p:nvPr/>
      </p:nvGrpSpPr>
      <p:grpSpPr>
        <a:xfrm>
          <a:off x="0" y="0"/>
          <a:ext cx="0" cy="0"/>
          <a:chOff x="0" y="0"/>
          <a:chExt cx="0" cy="0"/>
        </a:xfrm>
      </p:grpSpPr>
      <p:sp>
        <p:nvSpPr>
          <p:cNvPr name="Freeform 2" id="2"/>
          <p:cNvSpPr/>
          <p:nvPr/>
        </p:nvSpPr>
        <p:spPr>
          <a:xfrm flipH="false" flipV="false" rot="0">
            <a:off x="10280014" y="2155097"/>
            <a:ext cx="6979286" cy="5976807"/>
          </a:xfrm>
          <a:custGeom>
            <a:avLst/>
            <a:gdLst/>
            <a:ahLst/>
            <a:cxnLst/>
            <a:rect r="r" b="b" t="t" l="l"/>
            <a:pathLst>
              <a:path h="5976807" w="6979286">
                <a:moveTo>
                  <a:pt x="0" y="0"/>
                </a:moveTo>
                <a:lnTo>
                  <a:pt x="6979286" y="0"/>
                </a:lnTo>
                <a:lnTo>
                  <a:pt x="6979286" y="5976806"/>
                </a:lnTo>
                <a:lnTo>
                  <a:pt x="0" y="5976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49290" y="8957655"/>
            <a:ext cx="7315200" cy="4069911"/>
          </a:xfrm>
          <a:custGeom>
            <a:avLst/>
            <a:gdLst/>
            <a:ahLst/>
            <a:cxnLst/>
            <a:rect r="r" b="b" t="t" l="l"/>
            <a:pathLst>
              <a:path h="4069911" w="7315200">
                <a:moveTo>
                  <a:pt x="0" y="0"/>
                </a:moveTo>
                <a:lnTo>
                  <a:pt x="7315200" y="0"/>
                </a:lnTo>
                <a:lnTo>
                  <a:pt x="7315200" y="4069911"/>
                </a:lnTo>
                <a:lnTo>
                  <a:pt x="0" y="4069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44701" y="-766504"/>
            <a:ext cx="7315200" cy="4109812"/>
          </a:xfrm>
          <a:custGeom>
            <a:avLst/>
            <a:gdLst/>
            <a:ahLst/>
            <a:cxnLst/>
            <a:rect r="r" b="b" t="t" l="l"/>
            <a:pathLst>
              <a:path h="4109812" w="7315200">
                <a:moveTo>
                  <a:pt x="0" y="0"/>
                </a:moveTo>
                <a:lnTo>
                  <a:pt x="7315200" y="0"/>
                </a:lnTo>
                <a:lnTo>
                  <a:pt x="7315200" y="4109813"/>
                </a:lnTo>
                <a:lnTo>
                  <a:pt x="0" y="41098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430159" y="1066800"/>
            <a:ext cx="8672492" cy="1177290"/>
          </a:xfrm>
          <a:prstGeom prst="rect">
            <a:avLst/>
          </a:prstGeom>
        </p:spPr>
        <p:txBody>
          <a:bodyPr anchor="t" rtlCol="false" tIns="0" lIns="0" bIns="0" rIns="0">
            <a:spAutoFit/>
          </a:bodyPr>
          <a:lstStyle/>
          <a:p>
            <a:pPr algn="l" marL="0" indent="0" lvl="0">
              <a:lnSpc>
                <a:spcPts val="8880"/>
              </a:lnSpc>
              <a:spcBef>
                <a:spcPct val="0"/>
              </a:spcBef>
            </a:pPr>
            <a:r>
              <a:rPr lang="en-US" sz="8000">
                <a:solidFill>
                  <a:srgbClr val="FFFFFF"/>
                </a:solidFill>
                <a:latin typeface="Helveticish Bold"/>
              </a:rPr>
              <a:t>Model Selection</a:t>
            </a:r>
          </a:p>
        </p:txBody>
      </p:sp>
      <p:sp>
        <p:nvSpPr>
          <p:cNvPr name="TextBox 6" id="6"/>
          <p:cNvSpPr txBox="true"/>
          <p:nvPr/>
        </p:nvSpPr>
        <p:spPr>
          <a:xfrm rot="0">
            <a:off x="1430159" y="2673567"/>
            <a:ext cx="7903068" cy="5173980"/>
          </a:xfrm>
          <a:prstGeom prst="rect">
            <a:avLst/>
          </a:prstGeom>
        </p:spPr>
        <p:txBody>
          <a:bodyPr anchor="t" rtlCol="false" tIns="0" lIns="0" bIns="0" rIns="0">
            <a:spAutoFit/>
          </a:bodyPr>
          <a:lstStyle/>
          <a:p>
            <a:pPr marL="0" indent="0" lvl="0">
              <a:lnSpc>
                <a:spcPts val="2564"/>
              </a:lnSpc>
              <a:spcBef>
                <a:spcPct val="0"/>
              </a:spcBef>
            </a:pPr>
            <a:r>
              <a:rPr lang="en-US" sz="1899" spc="113" u="none">
                <a:solidFill>
                  <a:srgbClr val="FFFFFF"/>
                </a:solidFill>
                <a:latin typeface="Montserrat Medium"/>
              </a:rPr>
              <a:t>2. Decision Tree: Decision Trees are non-linear models that recursively partition the data based on the predictors' values to make predictions. They create a tree-like structure where each internal node represents a decision based on a predictor, and each leaf node corresponds to the predicted value (Profit) for a given set of attributes.</a:t>
            </a:r>
          </a:p>
          <a:p>
            <a:pPr marL="0" indent="0" lvl="0">
              <a:lnSpc>
                <a:spcPts val="2564"/>
              </a:lnSpc>
              <a:spcBef>
                <a:spcPct val="0"/>
              </a:spcBef>
            </a:pPr>
            <a:r>
              <a:rPr lang="en-US" sz="1899" spc="113" u="none">
                <a:solidFill>
                  <a:srgbClr val="FFFFFF"/>
                </a:solidFill>
                <a:latin typeface="Montserrat Medium"/>
              </a:rPr>
              <a:t>Advantages:</a:t>
            </a:r>
          </a:p>
          <a:p>
            <a:pPr marL="410209" indent="-205105" lvl="1">
              <a:lnSpc>
                <a:spcPts val="2564"/>
              </a:lnSpc>
              <a:spcBef>
                <a:spcPct val="0"/>
              </a:spcBef>
              <a:buFont typeface="Arial"/>
              <a:buChar char="•"/>
            </a:pPr>
            <a:r>
              <a:rPr lang="en-US" sz="1899" spc="113" u="none">
                <a:solidFill>
                  <a:srgbClr val="FFFFFF"/>
                </a:solidFill>
                <a:latin typeface="Montserrat Medium"/>
              </a:rPr>
              <a:t>Non-linearity: Decision Trees can capture non-linear relationships in the data, making them more flexible than Linear Regression.</a:t>
            </a:r>
          </a:p>
          <a:p>
            <a:pPr marL="410209" indent="-205105" lvl="1">
              <a:lnSpc>
                <a:spcPts val="2564"/>
              </a:lnSpc>
              <a:spcBef>
                <a:spcPct val="0"/>
              </a:spcBef>
              <a:buFont typeface="Arial"/>
              <a:buChar char="•"/>
            </a:pPr>
            <a:r>
              <a:rPr lang="en-US" sz="1899" spc="113" u="none">
                <a:solidFill>
                  <a:srgbClr val="FFFFFF"/>
                </a:solidFill>
                <a:latin typeface="Montserrat Medium"/>
              </a:rPr>
              <a:t>Interpretability: Decision Trees are easy to understand and visualize, aiding in gaining insights into the decision-making process.</a:t>
            </a:r>
          </a:p>
          <a:p>
            <a:pPr>
              <a:lnSpc>
                <a:spcPts val="2564"/>
              </a:lnSpc>
              <a:spcBef>
                <a:spcPct val="0"/>
              </a:spcBef>
            </a:pPr>
          </a:p>
          <a:p>
            <a:pPr marL="0" indent="0" lvl="0">
              <a:lnSpc>
                <a:spcPts val="2564"/>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DA18E"/>
        </a:solidFill>
      </p:bgPr>
    </p:bg>
    <p:spTree>
      <p:nvGrpSpPr>
        <p:cNvPr id="1" name=""/>
        <p:cNvGrpSpPr/>
        <p:nvPr/>
      </p:nvGrpSpPr>
      <p:grpSpPr>
        <a:xfrm>
          <a:off x="0" y="0"/>
          <a:ext cx="0" cy="0"/>
          <a:chOff x="0" y="0"/>
          <a:chExt cx="0" cy="0"/>
        </a:xfrm>
      </p:grpSpPr>
      <p:sp>
        <p:nvSpPr>
          <p:cNvPr name="Freeform 2" id="2"/>
          <p:cNvSpPr/>
          <p:nvPr/>
        </p:nvSpPr>
        <p:spPr>
          <a:xfrm flipH="false" flipV="false" rot="0">
            <a:off x="10280014" y="2155097"/>
            <a:ext cx="6979286" cy="5976807"/>
          </a:xfrm>
          <a:custGeom>
            <a:avLst/>
            <a:gdLst/>
            <a:ahLst/>
            <a:cxnLst/>
            <a:rect r="r" b="b" t="t" l="l"/>
            <a:pathLst>
              <a:path h="5976807" w="6979286">
                <a:moveTo>
                  <a:pt x="0" y="0"/>
                </a:moveTo>
                <a:lnTo>
                  <a:pt x="6979286" y="0"/>
                </a:lnTo>
                <a:lnTo>
                  <a:pt x="6979286" y="5976806"/>
                </a:lnTo>
                <a:lnTo>
                  <a:pt x="0" y="5976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49290" y="8957655"/>
            <a:ext cx="7315200" cy="4069911"/>
          </a:xfrm>
          <a:custGeom>
            <a:avLst/>
            <a:gdLst/>
            <a:ahLst/>
            <a:cxnLst/>
            <a:rect r="r" b="b" t="t" l="l"/>
            <a:pathLst>
              <a:path h="4069911" w="7315200">
                <a:moveTo>
                  <a:pt x="0" y="0"/>
                </a:moveTo>
                <a:lnTo>
                  <a:pt x="7315200" y="0"/>
                </a:lnTo>
                <a:lnTo>
                  <a:pt x="7315200" y="4069911"/>
                </a:lnTo>
                <a:lnTo>
                  <a:pt x="0" y="4069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44701" y="-766504"/>
            <a:ext cx="7315200" cy="4109812"/>
          </a:xfrm>
          <a:custGeom>
            <a:avLst/>
            <a:gdLst/>
            <a:ahLst/>
            <a:cxnLst/>
            <a:rect r="r" b="b" t="t" l="l"/>
            <a:pathLst>
              <a:path h="4109812" w="7315200">
                <a:moveTo>
                  <a:pt x="0" y="0"/>
                </a:moveTo>
                <a:lnTo>
                  <a:pt x="7315200" y="0"/>
                </a:lnTo>
                <a:lnTo>
                  <a:pt x="7315200" y="4109813"/>
                </a:lnTo>
                <a:lnTo>
                  <a:pt x="0" y="41098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430159" y="1066800"/>
            <a:ext cx="8672492" cy="1177290"/>
          </a:xfrm>
          <a:prstGeom prst="rect">
            <a:avLst/>
          </a:prstGeom>
        </p:spPr>
        <p:txBody>
          <a:bodyPr anchor="t" rtlCol="false" tIns="0" lIns="0" bIns="0" rIns="0">
            <a:spAutoFit/>
          </a:bodyPr>
          <a:lstStyle/>
          <a:p>
            <a:pPr algn="l" marL="0" indent="0" lvl="0">
              <a:lnSpc>
                <a:spcPts val="8880"/>
              </a:lnSpc>
              <a:spcBef>
                <a:spcPct val="0"/>
              </a:spcBef>
            </a:pPr>
            <a:r>
              <a:rPr lang="en-US" sz="8000">
                <a:solidFill>
                  <a:srgbClr val="FFFFFF"/>
                </a:solidFill>
                <a:latin typeface="Helveticish Bold"/>
              </a:rPr>
              <a:t>Model Selection</a:t>
            </a:r>
          </a:p>
        </p:txBody>
      </p:sp>
      <p:sp>
        <p:nvSpPr>
          <p:cNvPr name="TextBox 6" id="6"/>
          <p:cNvSpPr txBox="true"/>
          <p:nvPr/>
        </p:nvSpPr>
        <p:spPr>
          <a:xfrm rot="0">
            <a:off x="1430159" y="2673567"/>
            <a:ext cx="7903068" cy="4526280"/>
          </a:xfrm>
          <a:prstGeom prst="rect">
            <a:avLst/>
          </a:prstGeom>
        </p:spPr>
        <p:txBody>
          <a:bodyPr anchor="t" rtlCol="false" tIns="0" lIns="0" bIns="0" rIns="0">
            <a:spAutoFit/>
          </a:bodyPr>
          <a:lstStyle/>
          <a:p>
            <a:pPr marL="0" indent="0" lvl="0">
              <a:lnSpc>
                <a:spcPts val="2564"/>
              </a:lnSpc>
              <a:spcBef>
                <a:spcPct val="0"/>
              </a:spcBef>
            </a:pPr>
            <a:r>
              <a:rPr lang="en-US" sz="1899" spc="113">
                <a:solidFill>
                  <a:srgbClr val="FFFFFF"/>
                </a:solidFill>
                <a:latin typeface="Montserrat Medium"/>
              </a:rPr>
              <a:t>3</a:t>
            </a:r>
            <a:r>
              <a:rPr lang="en-US" sz="1899" spc="113" u="none">
                <a:solidFill>
                  <a:srgbClr val="FFFFFF"/>
                </a:solidFill>
                <a:latin typeface="Montserrat Medium"/>
              </a:rPr>
              <a:t>. Random Forest: Random Forest is an ensemble learning method that combines multiple Decision Trees to improve prediction accuracy and reduce overfitting. It builds multiple trees using bootstrapped subsets of the data and randomly selected subsets of predictors.</a:t>
            </a:r>
          </a:p>
          <a:p>
            <a:pPr marL="0" indent="0" lvl="0">
              <a:lnSpc>
                <a:spcPts val="2564"/>
              </a:lnSpc>
              <a:spcBef>
                <a:spcPct val="0"/>
              </a:spcBef>
            </a:pPr>
            <a:r>
              <a:rPr lang="en-US" sz="1899" spc="113" u="none">
                <a:solidFill>
                  <a:srgbClr val="FFFFFF"/>
                </a:solidFill>
                <a:latin typeface="Montserrat Medium"/>
              </a:rPr>
              <a:t>Advantages:</a:t>
            </a:r>
          </a:p>
          <a:p>
            <a:pPr marL="410209" indent="-205105" lvl="1">
              <a:lnSpc>
                <a:spcPts val="2564"/>
              </a:lnSpc>
              <a:spcBef>
                <a:spcPct val="0"/>
              </a:spcBef>
              <a:buFont typeface="Arial"/>
              <a:buChar char="•"/>
            </a:pPr>
            <a:r>
              <a:rPr lang="en-US" sz="1899" spc="113" u="none">
                <a:solidFill>
                  <a:srgbClr val="FFFFFF"/>
                </a:solidFill>
                <a:latin typeface="Montserrat Medium"/>
              </a:rPr>
              <a:t>High Accuracy: Random Forest tends to have higher accuracy compared to individual Decision Trees due to the averaging effect of multiple trees.</a:t>
            </a:r>
          </a:p>
          <a:p>
            <a:pPr marL="410209" indent="-205105" lvl="1">
              <a:lnSpc>
                <a:spcPts val="2564"/>
              </a:lnSpc>
              <a:spcBef>
                <a:spcPct val="0"/>
              </a:spcBef>
              <a:buFont typeface="Arial"/>
              <a:buChar char="•"/>
            </a:pPr>
            <a:r>
              <a:rPr lang="en-US" sz="1899" spc="113" u="none">
                <a:solidFill>
                  <a:srgbClr val="FFFFFF"/>
                </a:solidFill>
                <a:latin typeface="Montserrat Medium"/>
              </a:rPr>
              <a:t>Robustness: Random Forest reduces the risk of overfitting and performs well on various types of data.</a:t>
            </a:r>
          </a:p>
          <a:p>
            <a:pPr>
              <a:lnSpc>
                <a:spcPts val="2564"/>
              </a:lnSpc>
              <a:spcBef>
                <a:spcPct val="0"/>
              </a:spcBef>
            </a:pPr>
          </a:p>
          <a:p>
            <a:pPr marL="0" indent="0" lvl="0">
              <a:lnSpc>
                <a:spcPts val="2564"/>
              </a:lnSpc>
              <a:spcBef>
                <a:spcPct val="0"/>
              </a:spcBef>
            </a:pPr>
          </a:p>
          <a:p>
            <a:pPr marL="0" indent="0" lvl="0">
              <a:lnSpc>
                <a:spcPts val="2564"/>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88874"/>
        </a:solidFill>
      </p:bgPr>
    </p:bg>
    <p:spTree>
      <p:nvGrpSpPr>
        <p:cNvPr id="1" name=""/>
        <p:cNvGrpSpPr/>
        <p:nvPr/>
      </p:nvGrpSpPr>
      <p:grpSpPr>
        <a:xfrm>
          <a:off x="0" y="0"/>
          <a:ext cx="0" cy="0"/>
          <a:chOff x="0" y="0"/>
          <a:chExt cx="0" cy="0"/>
        </a:xfrm>
      </p:grpSpPr>
      <p:sp>
        <p:nvSpPr>
          <p:cNvPr name="Freeform 2" id="2"/>
          <p:cNvSpPr/>
          <p:nvPr/>
        </p:nvSpPr>
        <p:spPr>
          <a:xfrm flipH="false" flipV="false" rot="0">
            <a:off x="0" y="9098563"/>
            <a:ext cx="6077262" cy="3381168"/>
          </a:xfrm>
          <a:custGeom>
            <a:avLst/>
            <a:gdLst/>
            <a:ahLst/>
            <a:cxnLst/>
            <a:rect r="r" b="b" t="t" l="l"/>
            <a:pathLst>
              <a:path h="3381168" w="6077262">
                <a:moveTo>
                  <a:pt x="0" y="0"/>
                </a:moveTo>
                <a:lnTo>
                  <a:pt x="6077262" y="0"/>
                </a:lnTo>
                <a:lnTo>
                  <a:pt x="6077262" y="3381168"/>
                </a:lnTo>
                <a:lnTo>
                  <a:pt x="0" y="3381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203033" y="-649050"/>
            <a:ext cx="7315200" cy="4109812"/>
          </a:xfrm>
          <a:custGeom>
            <a:avLst/>
            <a:gdLst/>
            <a:ahLst/>
            <a:cxnLst/>
            <a:rect r="r" b="b" t="t" l="l"/>
            <a:pathLst>
              <a:path h="4109812" w="7315200">
                <a:moveTo>
                  <a:pt x="0" y="0"/>
                </a:moveTo>
                <a:lnTo>
                  <a:pt x="7315200" y="0"/>
                </a:lnTo>
                <a:lnTo>
                  <a:pt x="7315200" y="4109812"/>
                </a:lnTo>
                <a:lnTo>
                  <a:pt x="0" y="41098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605894" y="3192739"/>
            <a:ext cx="8272073" cy="6065561"/>
          </a:xfrm>
          <a:custGeom>
            <a:avLst/>
            <a:gdLst/>
            <a:ahLst/>
            <a:cxnLst/>
            <a:rect r="r" b="b" t="t" l="l"/>
            <a:pathLst>
              <a:path h="6065561" w="8272073">
                <a:moveTo>
                  <a:pt x="0" y="0"/>
                </a:moveTo>
                <a:lnTo>
                  <a:pt x="8272072" y="0"/>
                </a:lnTo>
                <a:lnTo>
                  <a:pt x="8272072" y="6065561"/>
                </a:lnTo>
                <a:lnTo>
                  <a:pt x="0" y="6065561"/>
                </a:lnTo>
                <a:lnTo>
                  <a:pt x="0" y="0"/>
                </a:lnTo>
                <a:close/>
              </a:path>
            </a:pathLst>
          </a:custGeom>
          <a:blipFill>
            <a:blip r:embed="rId6"/>
            <a:stretch>
              <a:fillRect l="0" t="0" r="0" b="0"/>
            </a:stretch>
          </a:blipFill>
        </p:spPr>
      </p:sp>
      <p:sp>
        <p:nvSpPr>
          <p:cNvPr name="TextBox 5" id="5"/>
          <p:cNvSpPr txBox="true"/>
          <p:nvPr/>
        </p:nvSpPr>
        <p:spPr>
          <a:xfrm rot="0">
            <a:off x="1513618" y="636532"/>
            <a:ext cx="8765098" cy="2301240"/>
          </a:xfrm>
          <a:prstGeom prst="rect">
            <a:avLst/>
          </a:prstGeom>
        </p:spPr>
        <p:txBody>
          <a:bodyPr anchor="t" rtlCol="false" tIns="0" lIns="0" bIns="0" rIns="0">
            <a:spAutoFit/>
          </a:bodyPr>
          <a:lstStyle/>
          <a:p>
            <a:pPr>
              <a:lnSpc>
                <a:spcPts val="8880"/>
              </a:lnSpc>
            </a:pPr>
            <a:r>
              <a:rPr lang="en-US" sz="8000">
                <a:solidFill>
                  <a:srgbClr val="FFFFFF"/>
                </a:solidFill>
                <a:latin typeface="Helveticish Bold"/>
              </a:rPr>
              <a:t>Model Training and Evaluation</a:t>
            </a:r>
          </a:p>
        </p:txBody>
      </p:sp>
      <p:sp>
        <p:nvSpPr>
          <p:cNvPr name="TextBox 6" id="6"/>
          <p:cNvSpPr txBox="true"/>
          <p:nvPr/>
        </p:nvSpPr>
        <p:spPr>
          <a:xfrm rot="0">
            <a:off x="1665643" y="3839198"/>
            <a:ext cx="5537681" cy="5497830"/>
          </a:xfrm>
          <a:prstGeom prst="rect">
            <a:avLst/>
          </a:prstGeom>
        </p:spPr>
        <p:txBody>
          <a:bodyPr anchor="t" rtlCol="false" tIns="0" lIns="0" bIns="0" rIns="0">
            <a:spAutoFit/>
          </a:bodyPr>
          <a:lstStyle/>
          <a:p>
            <a:pPr>
              <a:lnSpc>
                <a:spcPts val="2564"/>
              </a:lnSpc>
            </a:pPr>
            <a:r>
              <a:rPr lang="en-US" sz="1899" spc="113">
                <a:solidFill>
                  <a:srgbClr val="FFFFFF"/>
                </a:solidFill>
                <a:latin typeface="Montserrat"/>
              </a:rPr>
              <a:t>To train and evaluate the models, we need to split the dataset into two parts: the training set and the test set. The train_test_split function from Scikit-learn is used for this purpose. The training set will be used to train the models, while the test set will be used to evaluate their performance.</a:t>
            </a:r>
          </a:p>
          <a:p>
            <a:pPr>
              <a:lnSpc>
                <a:spcPts val="2564"/>
              </a:lnSpc>
            </a:pPr>
          </a:p>
          <a:p>
            <a:pPr>
              <a:lnSpc>
                <a:spcPts val="2564"/>
              </a:lnSpc>
            </a:pPr>
            <a:r>
              <a:rPr lang="en-US" sz="1899" spc="113">
                <a:solidFill>
                  <a:srgbClr val="FFFFFF"/>
                </a:solidFill>
                <a:latin typeface="Montserrat"/>
              </a:rPr>
              <a:t>After training the models, we can evaluate their performance using various metrics such as Mean Squared Error (MSE), Mean Absolute Error (MAE), and R-squared (R2). Scikit-learn provides functions to calculate these metrics.</a:t>
            </a:r>
          </a:p>
          <a:p>
            <a:pPr>
              <a:lnSpc>
                <a:spcPts val="2564"/>
              </a:lnSpc>
            </a:pPr>
          </a:p>
          <a:p>
            <a:pPr marL="0" indent="0" lvl="0">
              <a:lnSpc>
                <a:spcPts val="2564"/>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DAFqG5PLM1g</dc:identifier>
  <dcterms:modified xsi:type="dcterms:W3CDTF">2011-08-01T06:04:30Z</dcterms:modified>
  <cp:revision>1</cp:revision>
  <dc:title>Blue and Beige Minimalist Annual Report Presentation</dc:title>
</cp:coreProperties>
</file>